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5143500" cx="9144000"/>
  <p:notesSz cx="6858000" cy="9144000"/>
  <p:embeddedFontLst>
    <p:embeddedFont>
      <p:font typeface="Comfortaa SemiBold"/>
      <p:regular r:id="rId56"/>
      <p:bold r:id="rId57"/>
    </p:embeddedFont>
    <p:embeddedFont>
      <p:font typeface="Comfortaa Light"/>
      <p:regular r:id="rId58"/>
      <p:bold r:id="rId59"/>
    </p:embeddedFont>
    <p:embeddedFont>
      <p:font typeface="Roboto"/>
      <p:regular r:id="rId60"/>
      <p:bold r:id="rId61"/>
      <p:italic r:id="rId62"/>
      <p:boldItalic r:id="rId63"/>
    </p:embeddedFont>
    <p:embeddedFont>
      <p:font typeface="Oswald Light"/>
      <p:regular r:id="rId64"/>
      <p:bold r:id="rId65"/>
    </p:embeddedFont>
    <p:embeddedFont>
      <p:font typeface="Average"/>
      <p:regular r:id="rId66"/>
    </p:embeddedFont>
    <p:embeddedFont>
      <p:font typeface="Lexend Medium"/>
      <p:regular r:id="rId67"/>
      <p:bold r:id="rId68"/>
    </p:embeddedFont>
    <p:embeddedFont>
      <p:font typeface="Oswald"/>
      <p:regular r:id="rId69"/>
      <p:bold r:id="rId70"/>
    </p:embeddedFont>
    <p:embeddedFont>
      <p:font typeface="Roboto Mono"/>
      <p:regular r:id="rId71"/>
      <p:bold r:id="rId72"/>
      <p:italic r:id="rId73"/>
      <p:boldItalic r:id="rId74"/>
    </p:embeddedFont>
    <p:embeddedFont>
      <p:font typeface="Comfortaa Medium"/>
      <p:regular r:id="rId75"/>
      <p:bold r:id="rId76"/>
    </p:embeddedFont>
    <p:embeddedFont>
      <p:font typeface="Comfortaa"/>
      <p:regular r:id="rId77"/>
      <p:bold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RobotoMono-italic.fntdata"/><Relationship Id="rId72" Type="http://schemas.openxmlformats.org/officeDocument/2006/relationships/font" Target="fonts/RobotoMono-bold.fntdata"/><Relationship Id="rId31" Type="http://schemas.openxmlformats.org/officeDocument/2006/relationships/slide" Target="slides/slide26.xml"/><Relationship Id="rId75" Type="http://schemas.openxmlformats.org/officeDocument/2006/relationships/font" Target="fonts/ComfortaaMedium-regular.fntdata"/><Relationship Id="rId30" Type="http://schemas.openxmlformats.org/officeDocument/2006/relationships/slide" Target="slides/slide25.xml"/><Relationship Id="rId74" Type="http://schemas.openxmlformats.org/officeDocument/2006/relationships/font" Target="fonts/RobotoMono-boldItalic.fntdata"/><Relationship Id="rId33" Type="http://schemas.openxmlformats.org/officeDocument/2006/relationships/slide" Target="slides/slide28.xml"/><Relationship Id="rId77" Type="http://schemas.openxmlformats.org/officeDocument/2006/relationships/font" Target="fonts/Comfortaa-regular.fntdata"/><Relationship Id="rId32" Type="http://schemas.openxmlformats.org/officeDocument/2006/relationships/slide" Target="slides/slide27.xml"/><Relationship Id="rId76" Type="http://schemas.openxmlformats.org/officeDocument/2006/relationships/font" Target="fonts/ComfortaaMedium-bold.fntdata"/><Relationship Id="rId35" Type="http://schemas.openxmlformats.org/officeDocument/2006/relationships/slide" Target="slides/slide30.xml"/><Relationship Id="rId34" Type="http://schemas.openxmlformats.org/officeDocument/2006/relationships/slide" Target="slides/slide29.xml"/><Relationship Id="rId78" Type="http://schemas.openxmlformats.org/officeDocument/2006/relationships/font" Target="fonts/Comfortaa-bold.fntdata"/><Relationship Id="rId71" Type="http://schemas.openxmlformats.org/officeDocument/2006/relationships/font" Target="fonts/RobotoMono-regular.fntdata"/><Relationship Id="rId70" Type="http://schemas.openxmlformats.org/officeDocument/2006/relationships/font" Target="fonts/Oswald-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oboto-italic.fntdata"/><Relationship Id="rId61" Type="http://schemas.openxmlformats.org/officeDocument/2006/relationships/font" Target="fonts/Roboto-bold.fntdata"/><Relationship Id="rId20" Type="http://schemas.openxmlformats.org/officeDocument/2006/relationships/slide" Target="slides/slide15.xml"/><Relationship Id="rId64" Type="http://schemas.openxmlformats.org/officeDocument/2006/relationships/font" Target="fonts/OswaldLight-regular.fntdata"/><Relationship Id="rId63" Type="http://schemas.openxmlformats.org/officeDocument/2006/relationships/font" Target="fonts/Roboto-boldItalic.fntdata"/><Relationship Id="rId22" Type="http://schemas.openxmlformats.org/officeDocument/2006/relationships/slide" Target="slides/slide17.xml"/><Relationship Id="rId66" Type="http://schemas.openxmlformats.org/officeDocument/2006/relationships/font" Target="fonts/Average-regular.fntdata"/><Relationship Id="rId21" Type="http://schemas.openxmlformats.org/officeDocument/2006/relationships/slide" Target="slides/slide16.xml"/><Relationship Id="rId65" Type="http://schemas.openxmlformats.org/officeDocument/2006/relationships/font" Target="fonts/OswaldLight-bold.fntdata"/><Relationship Id="rId24" Type="http://schemas.openxmlformats.org/officeDocument/2006/relationships/slide" Target="slides/slide19.xml"/><Relationship Id="rId68" Type="http://schemas.openxmlformats.org/officeDocument/2006/relationships/font" Target="fonts/LexendMedium-bold.fntdata"/><Relationship Id="rId23" Type="http://schemas.openxmlformats.org/officeDocument/2006/relationships/slide" Target="slides/slide18.xml"/><Relationship Id="rId67" Type="http://schemas.openxmlformats.org/officeDocument/2006/relationships/font" Target="fonts/LexendMedium-regular.fntdata"/><Relationship Id="rId60" Type="http://schemas.openxmlformats.org/officeDocument/2006/relationships/font" Target="fonts/Roboto-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Oswald-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ComfortaaSemiBold-bold.fntdata"/><Relationship Id="rId12" Type="http://schemas.openxmlformats.org/officeDocument/2006/relationships/slide" Target="slides/slide7.xml"/><Relationship Id="rId56" Type="http://schemas.openxmlformats.org/officeDocument/2006/relationships/font" Target="fonts/ComfortaaSemiBold-regular.fntdata"/><Relationship Id="rId15" Type="http://schemas.openxmlformats.org/officeDocument/2006/relationships/slide" Target="slides/slide10.xml"/><Relationship Id="rId59" Type="http://schemas.openxmlformats.org/officeDocument/2006/relationships/font" Target="fonts/ComfortaaLight-bold.fntdata"/><Relationship Id="rId14" Type="http://schemas.openxmlformats.org/officeDocument/2006/relationships/slide" Target="slides/slide9.xml"/><Relationship Id="rId58" Type="http://schemas.openxmlformats.org/officeDocument/2006/relationships/font" Target="fonts/ComfortaaLight-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120658ff77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2120658ff7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120658ff7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120658ff7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e7035f796a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e7035f796a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120658ff77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120658ff77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120658ff7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120658ff7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ebf4689d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ebf4689d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ea2e614cc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ea2e614cc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ea2e614cc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ea2e614cc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ea2e614cc0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ea2e614cc0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120658ff7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2120658ff7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120658ff7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120658ff7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ea2e614cc0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ea2e614cc0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ea2e614cc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ea2e614cc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eaa2eb4e1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eaa2eb4e1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ea2e614cc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ea2e614cc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120658ff77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120658ff77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eaa2eb4e1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eaa2eb4e1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eb142d05f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eb142d05f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eaa2eb4e1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eaa2eb4e1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120658ff77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120658ff7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e7035f796a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e7035f796a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e7035f796a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e7035f796a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e7035f796a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2e7035f796a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e7035f796a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e7035f796a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e7035f796a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e7035f796a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e7035f796a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e7035f796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e7035f796a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2e7035f796a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e7035f796a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2e7035f796a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e7035f796a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2e7035f796a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e7035f796a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e7035f796a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e7035f796a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e7035f796a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e7035f796a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2e7035f796a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e7035f796a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e7035f796a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e7035f796a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e7035f796a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e7035f796a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e7035f796a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120658ff77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120658ff7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120658ff7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120658ff7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120658ff77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120658ff77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120658ff7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2120658ff7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e7035f796a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e7035f796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e7035f796a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e7035f796a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e7035f796a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2e7035f796a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120658ff77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120658ff77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120658ff77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120658ff77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ec086e636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2ec086e636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120658ff77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120658ff77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ea2e614cc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ea2e614cc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eaa2eb4e1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eaa2eb4e1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ea532d8b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ea532d8b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hyperlink" Target="https://www.europarl.europa.eu/RegData/etudes/STUD/2023/740248/EPRS_STU(2023)740248_EN.pdf" TargetMode="External"/><Relationship Id="rId4" Type="http://schemas.openxmlformats.org/officeDocument/2006/relationships/hyperlink" Target="https://www.microsoft.com/en-us/photodna"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hyperlink" Target="https://dns.sb/" TargetMode="External"/><Relationship Id="rId4" Type="http://schemas.openxmlformats.org/officeDocument/2006/relationships/hyperlink" Target="https://dnslow.me/" TargetMode="External"/><Relationship Id="rId9" Type="http://schemas.openxmlformats.org/officeDocument/2006/relationships/hyperlink" Target="https://ungoogled-software.github.io/ungoogled-chromium-binaries/" TargetMode="External"/><Relationship Id="rId5" Type="http://schemas.openxmlformats.org/officeDocument/2006/relationships/hyperlink" Target="https://www.opennic.org/" TargetMode="External"/><Relationship Id="rId6" Type="http://schemas.openxmlformats.org/officeDocument/2006/relationships/hyperlink" Target="https://opennameserver.org/" TargetMode="External"/><Relationship Id="rId7" Type="http://schemas.openxmlformats.org/officeDocument/2006/relationships/hyperlink" Target="https://dns-ga.de/server-info.html" TargetMode="External"/><Relationship Id="rId8" Type="http://schemas.openxmlformats.org/officeDocument/2006/relationships/hyperlink" Target="https://blog.uncensoreddns.org/"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5.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hyperlink" Target="https://dnscheck.tools" TargetMode="External"/><Relationship Id="rId4" Type="http://schemas.openxmlformats.org/officeDocument/2006/relationships/hyperlink" Target="https://cmdns.dev.dns-oarc.net/" TargetMode="External"/><Relationship Id="rId5" Type="http://schemas.openxmlformats.org/officeDocument/2006/relationships/hyperlink" Target="https://www.dnsleaktest.com/" TargetMode="External"/><Relationship Id="rId6" Type="http://schemas.openxmlformats.org/officeDocument/2006/relationships/hyperlink" Target="https://www.doileak.com/classic.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hyperlink" Target="https://wiki.mozilla.org/Trusted_Recursive_Resolver" TargetMode="External"/><Relationship Id="rId4" Type="http://schemas.openxmlformats.org/officeDocument/2006/relationships/hyperlink" Target="https://blog.cloudflare.com/announcing-encrypted-client-hello" TargetMode="External"/><Relationship Id="rId5" Type="http://schemas.openxmlformats.org/officeDocument/2006/relationships/hyperlink" Target="https://datatracker.ietf.org/doc/html/rfc8484"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hyperlink" Target="https://bridgefy.me/" TargetMode="External"/><Relationship Id="rId4" Type="http://schemas.openxmlformats.org/officeDocument/2006/relationships/hyperlink" Target="https://briarproject.org"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www.aescrypt.com/download/"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hyperlink" Target="https://www.nobsbitcoin.com/introducing-nutband/" TargetMode="External"/><Relationship Id="rId4" Type="http://schemas.openxmlformats.org/officeDocument/2006/relationships/hyperlink" Target="https://reticulum.network/"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7.png"/><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hyperlink" Target="https://deadeyes.substack.com/p/eidas-de-great-eu-firewall-is-hier" TargetMode="External"/><Relationship Id="rId4" Type="http://schemas.openxmlformats.org/officeDocument/2006/relationships/hyperlink" Target="https://digital-strategy.ec.europa.eu/en/policies/eidas-regulation" TargetMode="External"/><Relationship Id="rId9" Type="http://schemas.openxmlformats.org/officeDocument/2006/relationships/hyperlink" Target="https://archive.ph/7ZaFr" TargetMode="External"/><Relationship Id="rId5" Type="http://schemas.openxmlformats.org/officeDocument/2006/relationships/hyperlink" Target="https://tuta.com/blog/fourteen-eyes-countries/" TargetMode="External"/><Relationship Id="rId6" Type="http://schemas.openxmlformats.org/officeDocument/2006/relationships/hyperlink" Target="https://en.wikipedia.org/wiki/Zhima_Credit" TargetMode="External"/><Relationship Id="rId7" Type="http://schemas.openxmlformats.org/officeDocument/2006/relationships/hyperlink" Target="https://www.euractiv.com/section/cybersecurity/news/defence-industry-wants-data-localisation-and-contractual-guarantees-in-eu-cloud-scheme/" TargetMode="External"/><Relationship Id="rId8" Type="http://schemas.openxmlformats.org/officeDocument/2006/relationships/hyperlink" Target="https://deadeyes.substack.com/p/de-15-minuten-stad-district-9-antwerpen"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hyperlink" Target="https://allesvoorbitcoin.be/donate" TargetMode="External"/><Relationship Id="rId4" Type="http://schemas.openxmlformats.org/officeDocument/2006/relationships/hyperlink" Target="https://allesvoorbitcoin.be/donate" TargetMode="External"/><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0" y="990800"/>
            <a:ext cx="7801500" cy="1151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900">
                <a:latin typeface="Comfortaa SemiBold"/>
                <a:ea typeface="Comfortaa SemiBold"/>
                <a:cs typeface="Comfortaa SemiBold"/>
                <a:sym typeface="Comfortaa SemiBold"/>
              </a:rPr>
              <a:t>Our new digital life in Europe</a:t>
            </a:r>
            <a:endParaRPr sz="3900">
              <a:latin typeface="Comfortaa SemiBold"/>
              <a:ea typeface="Comfortaa SemiBold"/>
              <a:cs typeface="Comfortaa SemiBold"/>
              <a:sym typeface="Comfortaa SemiBold"/>
            </a:endParaRPr>
          </a:p>
        </p:txBody>
      </p:sp>
      <p:sp>
        <p:nvSpPr>
          <p:cNvPr id="60" name="Google Shape;60;p13"/>
          <p:cNvSpPr txBox="1"/>
          <p:nvPr>
            <p:ph idx="1" type="subTitle"/>
          </p:nvPr>
        </p:nvSpPr>
        <p:spPr>
          <a:xfrm>
            <a:off x="671250" y="3174875"/>
            <a:ext cx="7801500" cy="4818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605"/>
              <a:buNone/>
            </a:pPr>
            <a:r>
              <a:rPr lang="en" sz="1654">
                <a:latin typeface="Lexend Medium"/>
                <a:ea typeface="Lexend Medium"/>
                <a:cs typeface="Lexend Medium"/>
                <a:sym typeface="Lexend Medium"/>
              </a:rPr>
              <a:t>A short guide for Euro-junta inhabitants</a:t>
            </a:r>
            <a:endParaRPr sz="3140">
              <a:solidFill>
                <a:schemeClr val="dk1"/>
              </a:solidFill>
              <a:latin typeface="Lexend Medium"/>
              <a:ea typeface="Lexend Medium"/>
              <a:cs typeface="Lexend Medium"/>
              <a:sym typeface="Lexend Medium"/>
            </a:endParaRPr>
          </a:p>
          <a:p>
            <a:pPr indent="0" lvl="0" marL="0" rtl="0" algn="ctr">
              <a:lnSpc>
                <a:spcPct val="80000"/>
              </a:lnSpc>
              <a:spcBef>
                <a:spcPts val="0"/>
              </a:spcBef>
              <a:spcAft>
                <a:spcPts val="0"/>
              </a:spcAft>
              <a:buSzPts val="605"/>
              <a:buNone/>
            </a:pPr>
            <a:r>
              <a:t/>
            </a:r>
            <a:endParaRPr sz="1155"/>
          </a:p>
        </p:txBody>
      </p:sp>
      <p:sp>
        <p:nvSpPr>
          <p:cNvPr id="61" name="Google Shape;61;p13"/>
          <p:cNvSpPr txBox="1"/>
          <p:nvPr/>
        </p:nvSpPr>
        <p:spPr>
          <a:xfrm>
            <a:off x="6874475" y="4553950"/>
            <a:ext cx="1989300" cy="2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9900"/>
                </a:solidFill>
                <a:latin typeface="Comfortaa"/>
                <a:ea typeface="Comfortaa"/>
                <a:cs typeface="Comfortaa"/>
                <a:sym typeface="Comfortaa"/>
              </a:rPr>
              <a:t>Kim De Vos @avbpodcast</a:t>
            </a:r>
            <a:endParaRPr sz="1000">
              <a:solidFill>
                <a:srgbClr val="FF9900"/>
              </a:solidFill>
              <a:latin typeface="Comfortaa"/>
              <a:ea typeface="Comfortaa"/>
              <a:cs typeface="Comfortaa"/>
              <a:sym typeface="Comfortaa"/>
            </a:endParaRPr>
          </a:p>
        </p:txBody>
      </p:sp>
      <p:sp>
        <p:nvSpPr>
          <p:cNvPr id="62" name="Google Shape;62;p13"/>
          <p:cNvSpPr txBox="1"/>
          <p:nvPr/>
        </p:nvSpPr>
        <p:spPr>
          <a:xfrm>
            <a:off x="257725" y="4689650"/>
            <a:ext cx="1770600" cy="16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Average"/>
                <a:ea typeface="Average"/>
                <a:cs typeface="Average"/>
                <a:sym typeface="Average"/>
              </a:rPr>
              <a:t>version 150724</a:t>
            </a:r>
            <a:endParaRPr>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369600" y="373425"/>
            <a:ext cx="8462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a:p>
            <a:pPr indent="0" lvl="0" marL="0" rtl="0" algn="l">
              <a:spcBef>
                <a:spcPts val="0"/>
              </a:spcBef>
              <a:spcAft>
                <a:spcPts val="0"/>
              </a:spcAft>
              <a:buNone/>
            </a:pPr>
            <a:r>
              <a:rPr lang="en"/>
              <a:t>1 ) </a:t>
            </a:r>
            <a:r>
              <a:rPr lang="en" sz="3888"/>
              <a:t>a puzzle of EU regulations</a:t>
            </a:r>
            <a:br>
              <a:rPr lang="en"/>
            </a:br>
            <a:r>
              <a:rPr lang="en"/>
              <a:t>        </a:t>
            </a:r>
            <a:r>
              <a:rPr lang="en" sz="2333">
                <a:latin typeface="Comfortaa Medium"/>
                <a:ea typeface="Comfortaa Medium"/>
                <a:cs typeface="Comfortaa Medium"/>
                <a:sym typeface="Comfortaa Medium"/>
              </a:rPr>
              <a:t>(  secrecy</a:t>
            </a:r>
            <a:r>
              <a:rPr lang="en" sz="2333">
                <a:latin typeface="Comfortaa Medium"/>
                <a:ea typeface="Comfortaa Medium"/>
                <a:cs typeface="Comfortaa Medium"/>
                <a:sym typeface="Comfortaa Medium"/>
              </a:rPr>
              <a:t>,  p</a:t>
            </a:r>
            <a:r>
              <a:rPr lang="en" sz="2333">
                <a:latin typeface="Comfortaa Medium"/>
                <a:ea typeface="Comfortaa Medium"/>
                <a:cs typeface="Comfortaa Medium"/>
                <a:sym typeface="Comfortaa Medium"/>
              </a:rPr>
              <a:t>rotection, compartments of control )</a:t>
            </a:r>
            <a:endParaRPr sz="2333">
              <a:latin typeface="Comfortaa Medium"/>
              <a:ea typeface="Comfortaa Medium"/>
              <a:cs typeface="Comfortaa Medium"/>
              <a:sym typeface="Comfortaa Medium"/>
            </a:endParaRPr>
          </a:p>
          <a:p>
            <a:pPr indent="0" lvl="0" marL="0" rtl="0" algn="l">
              <a:spcBef>
                <a:spcPts val="0"/>
              </a:spcBef>
              <a:spcAft>
                <a:spcPts val="0"/>
              </a:spcAft>
              <a:buNone/>
            </a:pPr>
            <a:r>
              <a:rPr lang="en" sz="2333">
                <a:latin typeface="Comfortaa Medium"/>
                <a:ea typeface="Comfortaa Medium"/>
                <a:cs typeface="Comfortaa Medium"/>
                <a:sym typeface="Comfortaa Medium"/>
              </a:rPr>
              <a:t> </a:t>
            </a:r>
            <a:endParaRPr sz="2333"/>
          </a:p>
          <a:p>
            <a:pPr indent="0" lvl="0" marL="0" rtl="0" algn="l">
              <a:spcBef>
                <a:spcPts val="0"/>
              </a:spcBef>
              <a:spcAft>
                <a:spcPts val="0"/>
              </a:spcAft>
              <a:buNone/>
            </a:pPr>
            <a:r>
              <a:rPr lang="en"/>
              <a:t>2 ) </a:t>
            </a:r>
            <a:r>
              <a:rPr lang="en" sz="3888"/>
              <a:t>make them work for it</a:t>
            </a:r>
            <a:endParaRPr sz="3888"/>
          </a:p>
        </p:txBody>
      </p:sp>
      <p:sp>
        <p:nvSpPr>
          <p:cNvPr id="68" name="Google Shape;68;p14"/>
          <p:cNvSpPr txBox="1"/>
          <p:nvPr/>
        </p:nvSpPr>
        <p:spPr>
          <a:xfrm>
            <a:off x="1022900" y="2669275"/>
            <a:ext cx="8070900" cy="4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33">
                <a:solidFill>
                  <a:schemeClr val="dk1"/>
                </a:solidFill>
                <a:latin typeface="Comfortaa Medium"/>
                <a:ea typeface="Comfortaa Medium"/>
                <a:cs typeface="Comfortaa Medium"/>
                <a:sym typeface="Comfortaa Medium"/>
              </a:rPr>
              <a:t>( a small guide, food for thought )</a:t>
            </a:r>
            <a:endParaRPr sz="2400">
              <a:solidFill>
                <a:schemeClr val="accent3"/>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490250" y="526350"/>
            <a:ext cx="8082300" cy="4090800"/>
          </a:xfrm>
          <a:prstGeom prst="rect">
            <a:avLst/>
          </a:prstGeom>
        </p:spPr>
        <p:txBody>
          <a:bodyPr anchorCtr="0" anchor="ctr" bIns="91425" lIns="91425" spcFirstLastPara="1" rIns="91425" wrap="square" tIns="91425">
            <a:normAutofit fontScale="90000"/>
          </a:bodyPr>
          <a:lstStyle/>
          <a:p>
            <a:pPr indent="0" lvl="0" marL="0" rtl="0" algn="l">
              <a:lnSpc>
                <a:spcPct val="115000"/>
              </a:lnSpc>
              <a:spcBef>
                <a:spcPts val="1200"/>
              </a:spcBef>
              <a:spcAft>
                <a:spcPts val="0"/>
              </a:spcAft>
              <a:buNone/>
            </a:pPr>
            <a:r>
              <a:rPr b="1" lang="en" sz="5100">
                <a:latin typeface="Courier New"/>
                <a:ea typeface="Courier New"/>
                <a:cs typeface="Courier New"/>
                <a:sym typeface="Courier New"/>
              </a:rPr>
              <a:t>1</a:t>
            </a:r>
            <a:endParaRPr b="1" sz="5100">
              <a:latin typeface="Courier New"/>
              <a:ea typeface="Courier New"/>
              <a:cs typeface="Courier New"/>
              <a:sym typeface="Courier New"/>
            </a:endParaRPr>
          </a:p>
          <a:p>
            <a:pPr indent="0" lvl="0" marL="0" rtl="0" algn="l">
              <a:lnSpc>
                <a:spcPct val="115000"/>
              </a:lnSpc>
              <a:spcBef>
                <a:spcPts val="1200"/>
              </a:spcBef>
              <a:spcAft>
                <a:spcPts val="0"/>
              </a:spcAft>
              <a:buNone/>
            </a:pPr>
            <a:r>
              <a:t/>
            </a:r>
            <a:endParaRPr b="1" sz="5100">
              <a:latin typeface="Courier New"/>
              <a:ea typeface="Courier New"/>
              <a:cs typeface="Courier New"/>
              <a:sym typeface="Courier New"/>
            </a:endParaRPr>
          </a:p>
          <a:p>
            <a:pPr indent="0" lvl="0" marL="0" rtl="0" algn="l">
              <a:lnSpc>
                <a:spcPct val="115000"/>
              </a:lnSpc>
              <a:spcBef>
                <a:spcPts val="1200"/>
              </a:spcBef>
              <a:spcAft>
                <a:spcPts val="0"/>
              </a:spcAft>
              <a:buNone/>
            </a:pPr>
            <a:r>
              <a:rPr b="1" lang="en" sz="5100">
                <a:latin typeface="Courier New"/>
                <a:ea typeface="Courier New"/>
                <a:cs typeface="Courier New"/>
                <a:sym typeface="Courier New"/>
              </a:rPr>
              <a:t>The puzzle pieces of EU-regulation</a:t>
            </a:r>
            <a:endParaRPr/>
          </a:p>
          <a:p>
            <a:pPr indent="0" lvl="0" marL="0" rtl="0" algn="l">
              <a:spcBef>
                <a:spcPts val="120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idx="4294967295" type="ctrTitle"/>
          </p:nvPr>
        </p:nvSpPr>
        <p:spPr>
          <a:xfrm>
            <a:off x="671250" y="196725"/>
            <a:ext cx="7801500" cy="9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One by one  //   </a:t>
            </a:r>
            <a:r>
              <a:rPr lang="en">
                <a:latin typeface="Comfortaa Medium"/>
                <a:ea typeface="Comfortaa Medium"/>
                <a:cs typeface="Comfortaa Medium"/>
                <a:sym typeface="Comfortaa Medium"/>
              </a:rPr>
              <a:t>the</a:t>
            </a:r>
            <a:r>
              <a:rPr lang="en">
                <a:latin typeface="Comfortaa Medium"/>
                <a:ea typeface="Comfortaa Medium"/>
                <a:cs typeface="Comfortaa Medium"/>
                <a:sym typeface="Comfortaa Medium"/>
              </a:rPr>
              <a:t> puzzle </a:t>
            </a:r>
            <a:endParaRPr>
              <a:latin typeface="Comfortaa Medium"/>
              <a:ea typeface="Comfortaa Medium"/>
              <a:cs typeface="Comfortaa Medium"/>
              <a:sym typeface="Comfortaa Medium"/>
            </a:endParaRPr>
          </a:p>
        </p:txBody>
      </p:sp>
      <p:pic>
        <p:nvPicPr>
          <p:cNvPr id="79" name="Google Shape;79;p16"/>
          <p:cNvPicPr preferRelativeResize="0"/>
          <p:nvPr/>
        </p:nvPicPr>
        <p:blipFill>
          <a:blip r:embed="rId3">
            <a:alphaModFix/>
          </a:blip>
          <a:stretch>
            <a:fillRect/>
          </a:stretch>
        </p:blipFill>
        <p:spPr>
          <a:xfrm>
            <a:off x="152400" y="1278225"/>
            <a:ext cx="6859001" cy="3469826"/>
          </a:xfrm>
          <a:prstGeom prst="rect">
            <a:avLst/>
          </a:prstGeom>
          <a:noFill/>
          <a:ln>
            <a:noFill/>
          </a:ln>
        </p:spPr>
      </p:pic>
      <p:sp>
        <p:nvSpPr>
          <p:cNvPr id="80" name="Google Shape;80;p16"/>
          <p:cNvSpPr txBox="1"/>
          <p:nvPr>
            <p:ph idx="4294967295" type="subTitle"/>
          </p:nvPr>
        </p:nvSpPr>
        <p:spPr>
          <a:xfrm>
            <a:off x="4661625" y="1614400"/>
            <a:ext cx="4303800" cy="1567500"/>
          </a:xfrm>
          <a:prstGeom prst="rect">
            <a:avLst/>
          </a:prstGeom>
          <a:solidFill>
            <a:schemeClr val="lt1"/>
          </a:solidFill>
        </p:spPr>
        <p:txBody>
          <a:bodyPr anchorCtr="0" anchor="t" bIns="91425" lIns="91425" spcFirstLastPara="1" rIns="91425" wrap="square" tIns="91425">
            <a:spAutoFit/>
          </a:bodyPr>
          <a:lstStyle/>
          <a:p>
            <a:pPr indent="0" lvl="0" marL="0" rtl="0" algn="l">
              <a:lnSpc>
                <a:spcPct val="80000"/>
              </a:lnSpc>
              <a:spcBef>
                <a:spcPts val="0"/>
              </a:spcBef>
              <a:spcAft>
                <a:spcPts val="0"/>
              </a:spcAft>
              <a:buSzPts val="605"/>
              <a:buNone/>
            </a:pPr>
            <a:r>
              <a:rPr lang="en" sz="1455">
                <a:latin typeface="Comfortaa"/>
                <a:ea typeface="Comfortaa"/>
                <a:cs typeface="Comfortaa"/>
                <a:sym typeface="Comfortaa"/>
              </a:rPr>
              <a:t>The EU regulatory tools and regulations Brought online and into law one-by-one, and the people get nudged into them.</a:t>
            </a:r>
            <a:endParaRPr sz="1455">
              <a:latin typeface="Comfortaa"/>
              <a:ea typeface="Comfortaa"/>
              <a:cs typeface="Comfortaa"/>
              <a:sym typeface="Comfortaa"/>
            </a:endParaRPr>
          </a:p>
          <a:p>
            <a:pPr indent="0" lvl="0" marL="0" rtl="0" algn="l">
              <a:lnSpc>
                <a:spcPct val="80000"/>
              </a:lnSpc>
              <a:spcBef>
                <a:spcPts val="1200"/>
              </a:spcBef>
              <a:spcAft>
                <a:spcPts val="0"/>
              </a:spcAft>
              <a:buSzPts val="605"/>
              <a:buNone/>
            </a:pPr>
            <a:r>
              <a:t/>
            </a:r>
            <a:endParaRPr sz="1455">
              <a:latin typeface="Comfortaa"/>
              <a:ea typeface="Comfortaa"/>
              <a:cs typeface="Comfortaa"/>
              <a:sym typeface="Comfortaa"/>
            </a:endParaRPr>
          </a:p>
          <a:p>
            <a:pPr indent="0" lvl="0" marL="0" rtl="0" algn="l">
              <a:lnSpc>
                <a:spcPct val="80000"/>
              </a:lnSpc>
              <a:spcBef>
                <a:spcPts val="1200"/>
              </a:spcBef>
              <a:spcAft>
                <a:spcPts val="1200"/>
              </a:spcAft>
              <a:buSzPts val="605"/>
              <a:buNone/>
            </a:pPr>
            <a:r>
              <a:rPr lang="en" sz="1455">
                <a:latin typeface="Comfortaa"/>
                <a:ea typeface="Comfortaa"/>
                <a:cs typeface="Comfortaa"/>
                <a:sym typeface="Comfortaa"/>
              </a:rPr>
              <a:t>Regulators… are going to regulate.</a:t>
            </a:r>
            <a:br>
              <a:rPr lang="en" sz="1455">
                <a:latin typeface="Comfortaa"/>
                <a:ea typeface="Comfortaa"/>
                <a:cs typeface="Comfortaa"/>
                <a:sym typeface="Comfortaa"/>
              </a:rPr>
            </a:br>
            <a:r>
              <a:rPr lang="en" sz="1455">
                <a:latin typeface="Comfortaa"/>
                <a:ea typeface="Comfortaa"/>
                <a:cs typeface="Comfortaa"/>
                <a:sym typeface="Comfortaa"/>
              </a:rPr>
              <a:t>That’s their raison d’ être</a:t>
            </a:r>
            <a:endParaRPr sz="1455">
              <a:latin typeface="Comfortaa"/>
              <a:ea typeface="Comfortaa"/>
              <a:cs typeface="Comfortaa"/>
              <a:sym typeface="Comforta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idx="4294967295" type="ctrTitle"/>
          </p:nvPr>
        </p:nvSpPr>
        <p:spPr>
          <a:xfrm>
            <a:off x="671250" y="196725"/>
            <a:ext cx="7801500" cy="9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Banking secrecy </a:t>
            </a:r>
            <a:endParaRPr>
              <a:latin typeface="Comfortaa Medium"/>
              <a:ea typeface="Comfortaa Medium"/>
              <a:cs typeface="Comfortaa Medium"/>
              <a:sym typeface="Comfortaa Medium"/>
            </a:endParaRPr>
          </a:p>
        </p:txBody>
      </p:sp>
      <p:sp>
        <p:nvSpPr>
          <p:cNvPr id="86" name="Google Shape;86;p17"/>
          <p:cNvSpPr txBox="1"/>
          <p:nvPr>
            <p:ph idx="4294967295" type="subTitle"/>
          </p:nvPr>
        </p:nvSpPr>
        <p:spPr>
          <a:xfrm>
            <a:off x="4168950" y="1389650"/>
            <a:ext cx="4303800" cy="30861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605"/>
              <a:buNone/>
            </a:pPr>
            <a:r>
              <a:rPr lang="en" sz="1200">
                <a:solidFill>
                  <a:schemeClr val="lt2"/>
                </a:solidFill>
                <a:latin typeface="Comfortaa"/>
                <a:ea typeface="Comfortaa"/>
                <a:cs typeface="Comfortaa"/>
                <a:sym typeface="Comfortaa"/>
              </a:rPr>
              <a:t>European Union Savings Directive (EUSD): Implemented in 2005</a:t>
            </a:r>
            <a:br>
              <a:rPr lang="en" sz="1200">
                <a:solidFill>
                  <a:schemeClr val="lt2"/>
                </a:solidFill>
                <a:latin typeface="Comfortaa"/>
                <a:ea typeface="Comfortaa"/>
                <a:cs typeface="Comfortaa"/>
                <a:sym typeface="Comfortaa"/>
              </a:rPr>
            </a:b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Common Reporting Standard (CRS): Developed by the OECD in 2014 (implemented by Belgium and most EU countries in 2017) for  exchange of financial account information to combat tax evasion</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SzPts val="605"/>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SzPts val="605"/>
              <a:buNone/>
            </a:pPr>
            <a:r>
              <a:rPr lang="en" sz="1200">
                <a:solidFill>
                  <a:schemeClr val="lt2"/>
                </a:solidFill>
                <a:latin typeface="Comfortaa"/>
                <a:ea typeface="Comfortaa"/>
                <a:cs typeface="Comfortaa"/>
                <a:sym typeface="Comfortaa"/>
              </a:rPr>
              <a:t>Money Laundering Directive (phase 1 tot 6) </a:t>
            </a: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1990 -&gt; 2021  (Customer Due Diligence (CDD), Enhance Transaction Monitoring: AI and ML algorithms</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SzPts val="605"/>
              <a:buNone/>
            </a:pPr>
            <a:r>
              <a:t/>
            </a:r>
            <a:endParaRPr sz="1455">
              <a:latin typeface="Comfortaa"/>
              <a:ea typeface="Comfortaa"/>
              <a:cs typeface="Comfortaa"/>
              <a:sym typeface="Comfortaa"/>
            </a:endParaRPr>
          </a:p>
          <a:p>
            <a:pPr indent="0" lvl="0" marL="0" rtl="0" algn="l">
              <a:lnSpc>
                <a:spcPct val="80000"/>
              </a:lnSpc>
              <a:spcBef>
                <a:spcPts val="1200"/>
              </a:spcBef>
              <a:spcAft>
                <a:spcPts val="1200"/>
              </a:spcAft>
              <a:buSzPts val="605"/>
              <a:buNone/>
            </a:pPr>
            <a:r>
              <a:rPr lang="en" sz="1455">
                <a:latin typeface="Comfortaa"/>
                <a:ea typeface="Comfortaa"/>
                <a:cs typeface="Comfortaa"/>
                <a:sym typeface="Comfortaa"/>
              </a:rPr>
              <a:t>In the end: a 2-Tier “Gosbank” system.</a:t>
            </a:r>
            <a:endParaRPr sz="1455">
              <a:latin typeface="Comfortaa"/>
              <a:ea typeface="Comfortaa"/>
              <a:cs typeface="Comfortaa"/>
              <a:sym typeface="Comfortaa"/>
            </a:endParaRPr>
          </a:p>
        </p:txBody>
      </p:sp>
      <p:pic>
        <p:nvPicPr>
          <p:cNvPr id="87" name="Google Shape;87;p17"/>
          <p:cNvPicPr preferRelativeResize="0"/>
          <p:nvPr/>
        </p:nvPicPr>
        <p:blipFill>
          <a:blip r:embed="rId3">
            <a:alphaModFix/>
          </a:blip>
          <a:stretch>
            <a:fillRect/>
          </a:stretch>
        </p:blipFill>
        <p:spPr>
          <a:xfrm>
            <a:off x="406074" y="1278225"/>
            <a:ext cx="3367501" cy="3367501"/>
          </a:xfrm>
          <a:prstGeom prst="rect">
            <a:avLst/>
          </a:prstGeom>
          <a:noFill/>
          <a:ln>
            <a:noFill/>
          </a:ln>
        </p:spPr>
      </p:pic>
      <p:sp>
        <p:nvSpPr>
          <p:cNvPr id="88" name="Google Shape;88;p17"/>
          <p:cNvSpPr txBox="1"/>
          <p:nvPr/>
        </p:nvSpPr>
        <p:spPr>
          <a:xfrm>
            <a:off x="2165675" y="3988500"/>
            <a:ext cx="15339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Banking</a:t>
            </a:r>
            <a:endParaRPr sz="1800">
              <a:solidFill>
                <a:schemeClr val="accent3"/>
              </a:solidFill>
              <a:latin typeface="Average"/>
              <a:ea typeface="Average"/>
              <a:cs typeface="Average"/>
              <a:sym typeface="Averag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idx="4294967295" type="ctrTitle"/>
          </p:nvPr>
        </p:nvSpPr>
        <p:spPr>
          <a:xfrm>
            <a:off x="671250" y="160650"/>
            <a:ext cx="7801500" cy="9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Info / Communication / DSA  1/2</a:t>
            </a:r>
            <a:endParaRPr>
              <a:latin typeface="Comfortaa Medium"/>
              <a:ea typeface="Comfortaa Medium"/>
              <a:cs typeface="Comfortaa Medium"/>
              <a:sym typeface="Comfortaa Medium"/>
            </a:endParaRPr>
          </a:p>
        </p:txBody>
      </p:sp>
      <p:sp>
        <p:nvSpPr>
          <p:cNvPr id="94" name="Google Shape;94;p18"/>
          <p:cNvSpPr txBox="1"/>
          <p:nvPr>
            <p:ph idx="4294967295" type="subTitle"/>
          </p:nvPr>
        </p:nvSpPr>
        <p:spPr>
          <a:xfrm>
            <a:off x="4168950" y="1389650"/>
            <a:ext cx="4303800" cy="33675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605"/>
              <a:buNone/>
            </a:pPr>
            <a:r>
              <a:rPr lang="en" sz="1200">
                <a:solidFill>
                  <a:schemeClr val="lt2"/>
                </a:solidFill>
                <a:latin typeface="Comfortaa"/>
                <a:ea typeface="Comfortaa"/>
                <a:cs typeface="Comfortaa"/>
                <a:sym typeface="Comfortaa"/>
              </a:rPr>
              <a:t>General Data Protection Regulation - 2018 (GDPR)</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SzPts val="605"/>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SzPts val="605"/>
              <a:buNone/>
            </a:pPr>
            <a:r>
              <a:rPr lang="en" sz="1200">
                <a:solidFill>
                  <a:schemeClr val="lt2"/>
                </a:solidFill>
                <a:latin typeface="Comfortaa"/>
                <a:ea typeface="Comfortaa"/>
                <a:cs typeface="Comfortaa"/>
                <a:sym typeface="Comfortaa"/>
              </a:rPr>
              <a:t>NIS Directive (2016) -  security requirements for operators of essential services and digital service providers across the EU.</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SzPts val="605"/>
              <a:buNone/>
            </a:pPr>
            <a:r>
              <a:rPr lang="en" sz="1200">
                <a:solidFill>
                  <a:schemeClr val="lt2"/>
                </a:solidFill>
                <a:latin typeface="Comfortaa"/>
                <a:ea typeface="Comfortaa"/>
                <a:cs typeface="Comfortaa"/>
                <a:sym typeface="Comfortaa"/>
              </a:rPr>
              <a:t>Digital Services Act (DSA)  2020</a:t>
            </a: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Digital Markets Act (DMA)  2020</a:t>
            </a:r>
            <a:br>
              <a:rPr lang="en" sz="1200">
                <a:solidFill>
                  <a:schemeClr val="lt2"/>
                </a:solidFill>
                <a:latin typeface="Comfortaa"/>
                <a:ea typeface="Comfortaa"/>
                <a:cs typeface="Comfortaa"/>
                <a:sym typeface="Comfortaa"/>
              </a:rPr>
            </a:b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The DSA introduces rules to address illegal content online, while the DMA targets large online platforms with significant market power, imposing obligations to ensure fair competition and protect consumer rights.</a:t>
            </a:r>
            <a:endParaRPr sz="1200">
              <a:solidFill>
                <a:schemeClr val="lt2"/>
              </a:solidFill>
              <a:latin typeface="Comfortaa"/>
              <a:ea typeface="Comfortaa"/>
              <a:cs typeface="Comfortaa"/>
              <a:sym typeface="Comfortaa"/>
            </a:endParaRPr>
          </a:p>
          <a:p>
            <a:pPr indent="-304800" lvl="0" marL="457200" rtl="0" algn="l">
              <a:lnSpc>
                <a:spcPct val="80000"/>
              </a:lnSpc>
              <a:spcBef>
                <a:spcPts val="1200"/>
              </a:spcBef>
              <a:spcAft>
                <a:spcPts val="0"/>
              </a:spcAft>
              <a:buClr>
                <a:schemeClr val="lt2"/>
              </a:buClr>
              <a:buSzPts val="1200"/>
              <a:buFont typeface="Comfortaa"/>
              <a:buChar char="+"/>
            </a:pPr>
            <a:r>
              <a:rPr lang="en" sz="1200">
                <a:solidFill>
                  <a:schemeClr val="lt2"/>
                </a:solidFill>
                <a:latin typeface="Comfortaa"/>
                <a:ea typeface="Comfortaa"/>
                <a:cs typeface="Comfortaa"/>
                <a:sym typeface="Comfortaa"/>
              </a:rPr>
              <a:t>ePR ePrivacy Regulation (stronger cookie + data tracking regulation - 2024)</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1200"/>
              </a:spcAft>
              <a:buSzPts val="605"/>
              <a:buNone/>
            </a:pPr>
            <a:r>
              <a:rPr lang="en" sz="1200">
                <a:solidFill>
                  <a:schemeClr val="lt2"/>
                </a:solidFill>
                <a:latin typeface="Comfortaa"/>
                <a:ea typeface="Comfortaa"/>
                <a:cs typeface="Comfortaa"/>
                <a:sym typeface="Comfortaa"/>
              </a:rPr>
              <a:t>NEXT piece of the puzzle will be DNS regulation (“internet infrastructure”)</a:t>
            </a:r>
            <a:endParaRPr sz="1200">
              <a:solidFill>
                <a:schemeClr val="lt2"/>
              </a:solidFill>
              <a:latin typeface="Comfortaa"/>
              <a:ea typeface="Comfortaa"/>
              <a:cs typeface="Comfortaa"/>
              <a:sym typeface="Comfortaa"/>
            </a:endParaRPr>
          </a:p>
        </p:txBody>
      </p:sp>
      <p:pic>
        <p:nvPicPr>
          <p:cNvPr id="95" name="Google Shape;95;p18"/>
          <p:cNvPicPr preferRelativeResize="0"/>
          <p:nvPr/>
        </p:nvPicPr>
        <p:blipFill>
          <a:blip r:embed="rId3">
            <a:alphaModFix/>
          </a:blip>
          <a:stretch>
            <a:fillRect/>
          </a:stretch>
        </p:blipFill>
        <p:spPr>
          <a:xfrm>
            <a:off x="406074" y="1278225"/>
            <a:ext cx="3367501" cy="3367501"/>
          </a:xfrm>
          <a:prstGeom prst="rect">
            <a:avLst/>
          </a:prstGeom>
          <a:noFill/>
          <a:ln>
            <a:noFill/>
          </a:ln>
        </p:spPr>
      </p:pic>
      <p:sp>
        <p:nvSpPr>
          <p:cNvPr id="96" name="Google Shape;96;p18"/>
          <p:cNvSpPr txBox="1"/>
          <p:nvPr/>
        </p:nvSpPr>
        <p:spPr>
          <a:xfrm>
            <a:off x="671250" y="1614400"/>
            <a:ext cx="18588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Communication</a:t>
            </a:r>
            <a:endParaRPr sz="1800">
              <a:solidFill>
                <a:schemeClr val="accent1"/>
              </a:solidFill>
              <a:highlight>
                <a:schemeClr val="dk1"/>
              </a:highlight>
              <a:latin typeface="Oswald Light"/>
              <a:ea typeface="Oswald Light"/>
              <a:cs typeface="Oswald Light"/>
              <a:sym typeface="Oswald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idx="4294967295" type="ctrTitle"/>
          </p:nvPr>
        </p:nvSpPr>
        <p:spPr>
          <a:xfrm>
            <a:off x="671250" y="160650"/>
            <a:ext cx="7801500" cy="9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Info / Communication / DSA  2/2</a:t>
            </a:r>
            <a:endParaRPr>
              <a:latin typeface="Comfortaa Medium"/>
              <a:ea typeface="Comfortaa Medium"/>
              <a:cs typeface="Comfortaa Medium"/>
              <a:sym typeface="Comfortaa Medium"/>
            </a:endParaRPr>
          </a:p>
        </p:txBody>
      </p:sp>
      <p:pic>
        <p:nvPicPr>
          <p:cNvPr id="102" name="Google Shape;102;p19"/>
          <p:cNvPicPr preferRelativeResize="0"/>
          <p:nvPr/>
        </p:nvPicPr>
        <p:blipFill>
          <a:blip r:embed="rId3">
            <a:alphaModFix/>
          </a:blip>
          <a:stretch>
            <a:fillRect/>
          </a:stretch>
        </p:blipFill>
        <p:spPr>
          <a:xfrm>
            <a:off x="406074" y="1278225"/>
            <a:ext cx="3367501" cy="3367501"/>
          </a:xfrm>
          <a:prstGeom prst="rect">
            <a:avLst/>
          </a:prstGeom>
          <a:noFill/>
          <a:ln>
            <a:noFill/>
          </a:ln>
        </p:spPr>
      </p:pic>
      <p:sp>
        <p:nvSpPr>
          <p:cNvPr id="103" name="Google Shape;103;p19"/>
          <p:cNvSpPr txBox="1"/>
          <p:nvPr/>
        </p:nvSpPr>
        <p:spPr>
          <a:xfrm>
            <a:off x="671250" y="1614400"/>
            <a:ext cx="18588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Communication</a:t>
            </a:r>
            <a:endParaRPr sz="1800">
              <a:solidFill>
                <a:schemeClr val="accent1"/>
              </a:solidFill>
              <a:highlight>
                <a:schemeClr val="dk1"/>
              </a:highlight>
              <a:latin typeface="Oswald Light"/>
              <a:ea typeface="Oswald Light"/>
              <a:cs typeface="Oswald Light"/>
              <a:sym typeface="Oswald Light"/>
            </a:endParaRPr>
          </a:p>
        </p:txBody>
      </p:sp>
      <p:pic>
        <p:nvPicPr>
          <p:cNvPr id="104" name="Google Shape;104;p19"/>
          <p:cNvPicPr preferRelativeResize="0"/>
          <p:nvPr/>
        </p:nvPicPr>
        <p:blipFill>
          <a:blip r:embed="rId4">
            <a:alphaModFix/>
          </a:blip>
          <a:stretch>
            <a:fillRect/>
          </a:stretch>
        </p:blipFill>
        <p:spPr>
          <a:xfrm>
            <a:off x="3925975" y="1242150"/>
            <a:ext cx="5065624" cy="34115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idx="4294967295" type="ctrTitle"/>
          </p:nvPr>
        </p:nvSpPr>
        <p:spPr>
          <a:xfrm>
            <a:off x="671250" y="160650"/>
            <a:ext cx="7801500" cy="9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Metadata</a:t>
            </a:r>
            <a:r>
              <a:rPr lang="en">
                <a:latin typeface="Comfortaa Medium"/>
                <a:ea typeface="Comfortaa Medium"/>
                <a:cs typeface="Comfortaa Medium"/>
                <a:sym typeface="Comfortaa Medium"/>
              </a:rPr>
              <a:t> / </a:t>
            </a:r>
            <a:r>
              <a:rPr lang="en">
                <a:latin typeface="Comfortaa Medium"/>
                <a:ea typeface="Comfortaa Medium"/>
                <a:cs typeface="Comfortaa Medium"/>
                <a:sym typeface="Comfortaa Medium"/>
              </a:rPr>
              <a:t>compartmentalization</a:t>
            </a:r>
            <a:r>
              <a:rPr lang="en">
                <a:latin typeface="Comfortaa Medium"/>
                <a:ea typeface="Comfortaa Medium"/>
                <a:cs typeface="Comfortaa Medium"/>
                <a:sym typeface="Comfortaa Medium"/>
              </a:rPr>
              <a:t> </a:t>
            </a:r>
            <a:endParaRPr>
              <a:latin typeface="Comfortaa Medium"/>
              <a:ea typeface="Comfortaa Medium"/>
              <a:cs typeface="Comfortaa Medium"/>
              <a:sym typeface="Comfortaa Medium"/>
            </a:endParaRPr>
          </a:p>
        </p:txBody>
      </p:sp>
      <p:sp>
        <p:nvSpPr>
          <p:cNvPr id="110" name="Google Shape;110;p20"/>
          <p:cNvSpPr txBox="1"/>
          <p:nvPr>
            <p:ph idx="4294967295" type="subTitle"/>
          </p:nvPr>
        </p:nvSpPr>
        <p:spPr>
          <a:xfrm>
            <a:off x="4168950" y="1389650"/>
            <a:ext cx="4740600" cy="33675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1200">
                <a:solidFill>
                  <a:schemeClr val="lt2"/>
                </a:solidFill>
                <a:latin typeface="Comfortaa"/>
                <a:ea typeface="Comfortaa"/>
                <a:cs typeface="Comfortaa"/>
                <a:sym typeface="Comfortaa"/>
              </a:rPr>
              <a:t>Meta data is kept "hashed" or anonymized in databanks all over Europe.</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rPr lang="en" sz="1200">
                <a:solidFill>
                  <a:schemeClr val="lt2"/>
                </a:solidFill>
                <a:latin typeface="Comfortaa"/>
                <a:ea typeface="Comfortaa"/>
                <a:cs typeface="Comfortaa"/>
                <a:sym typeface="Comfortaa"/>
              </a:rPr>
              <a:t>These are each on itself rather harmless at first glance.</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rPr lang="en" sz="1200">
                <a:solidFill>
                  <a:schemeClr val="lt2"/>
                </a:solidFill>
                <a:latin typeface="Comfortaa"/>
                <a:ea typeface="Comfortaa"/>
                <a:cs typeface="Comfortaa"/>
                <a:sym typeface="Comfortaa"/>
              </a:rPr>
              <a:t>The compartements of each company, each database and every single entity is however not possible to use for gain on a lower level (e.g; selling a 1€ coffee to someone with a higher budget at 15€ while selling the same coffee in the same store to someone with a lower budget at 2€ for example).</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304800" lvl="0" marL="457200" rtl="0" algn="l">
              <a:lnSpc>
                <a:spcPct val="80000"/>
              </a:lnSpc>
              <a:spcBef>
                <a:spcPts val="1200"/>
              </a:spcBef>
              <a:spcAft>
                <a:spcPts val="0"/>
              </a:spcAft>
              <a:buClr>
                <a:schemeClr val="lt2"/>
              </a:buClr>
              <a:buSzPts val="1200"/>
              <a:buFont typeface="Comfortaa"/>
              <a:buChar char="+"/>
            </a:pPr>
            <a:r>
              <a:rPr lang="en" sz="1200">
                <a:solidFill>
                  <a:schemeClr val="lt2"/>
                </a:solidFill>
                <a:latin typeface="Comfortaa"/>
                <a:ea typeface="Comfortaa"/>
                <a:cs typeface="Comfortaa"/>
                <a:sym typeface="Comfortaa"/>
              </a:rPr>
              <a:t>Examples…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1200"/>
              </a:spcAft>
              <a:buSzPts val="605"/>
              <a:buNone/>
            </a:pPr>
            <a:r>
              <a:t/>
            </a:r>
            <a:endParaRPr sz="1200">
              <a:solidFill>
                <a:schemeClr val="lt2"/>
              </a:solidFill>
              <a:latin typeface="Comfortaa"/>
              <a:ea typeface="Comfortaa"/>
              <a:cs typeface="Comfortaa"/>
              <a:sym typeface="Comfortaa"/>
            </a:endParaRPr>
          </a:p>
        </p:txBody>
      </p:sp>
      <p:pic>
        <p:nvPicPr>
          <p:cNvPr id="111" name="Google Shape;111;p20"/>
          <p:cNvPicPr preferRelativeResize="0"/>
          <p:nvPr/>
        </p:nvPicPr>
        <p:blipFill>
          <a:blip r:embed="rId3">
            <a:alphaModFix/>
          </a:blip>
          <a:stretch>
            <a:fillRect/>
          </a:stretch>
        </p:blipFill>
        <p:spPr>
          <a:xfrm>
            <a:off x="406074" y="1278225"/>
            <a:ext cx="3367501" cy="3367501"/>
          </a:xfrm>
          <a:prstGeom prst="rect">
            <a:avLst/>
          </a:prstGeom>
          <a:noFill/>
          <a:ln>
            <a:noFill/>
          </a:ln>
        </p:spPr>
      </p:pic>
      <p:sp>
        <p:nvSpPr>
          <p:cNvPr id="112" name="Google Shape;112;p20"/>
          <p:cNvSpPr txBox="1"/>
          <p:nvPr/>
        </p:nvSpPr>
        <p:spPr>
          <a:xfrm>
            <a:off x="901075" y="2861300"/>
            <a:ext cx="23775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Average"/>
                <a:ea typeface="Average"/>
                <a:cs typeface="Average"/>
                <a:sym typeface="Average"/>
              </a:rPr>
              <a:t>METADATA  SET1</a:t>
            </a:r>
            <a:endParaRPr sz="1800">
              <a:solidFill>
                <a:schemeClr val="accent1"/>
              </a:solidFill>
              <a:highlight>
                <a:schemeClr val="dk1"/>
              </a:highlight>
              <a:latin typeface="Average"/>
              <a:ea typeface="Average"/>
              <a:cs typeface="Average"/>
              <a:sym typeface="Averag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idx="4294967295" type="ctrTitle"/>
          </p:nvPr>
        </p:nvSpPr>
        <p:spPr>
          <a:xfrm>
            <a:off x="671250" y="160650"/>
            <a:ext cx="7801500" cy="9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Metadata / compartmentalization </a:t>
            </a:r>
            <a:endParaRPr>
              <a:latin typeface="Comfortaa Medium"/>
              <a:ea typeface="Comfortaa Medium"/>
              <a:cs typeface="Comfortaa Medium"/>
              <a:sym typeface="Comfortaa Medium"/>
            </a:endParaRPr>
          </a:p>
        </p:txBody>
      </p:sp>
      <p:sp>
        <p:nvSpPr>
          <p:cNvPr id="118" name="Google Shape;118;p21"/>
          <p:cNvSpPr txBox="1"/>
          <p:nvPr>
            <p:ph idx="4294967295" type="subTitle"/>
          </p:nvPr>
        </p:nvSpPr>
        <p:spPr>
          <a:xfrm>
            <a:off x="4168950" y="1278225"/>
            <a:ext cx="4740600" cy="34788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rPr lang="en" sz="1200">
                <a:solidFill>
                  <a:schemeClr val="lt2"/>
                </a:solidFill>
                <a:latin typeface="Comfortaa"/>
                <a:ea typeface="Comfortaa"/>
                <a:cs typeface="Comfortaa"/>
                <a:sym typeface="Comfortaa"/>
              </a:rPr>
              <a:t>Businesses can't set their price individually per customer / good.</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rPr lang="en" sz="1200">
                <a:solidFill>
                  <a:schemeClr val="lt2"/>
                </a:solidFill>
                <a:latin typeface="Comfortaa"/>
                <a:ea typeface="Comfortaa"/>
                <a:cs typeface="Comfortaa"/>
                <a:sym typeface="Comfortaa"/>
              </a:rPr>
              <a:t>A government however does this all the time by collecting the anonymous data and combining it, taking it out of the compartments.</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rPr lang="en" sz="1200">
                <a:solidFill>
                  <a:schemeClr val="lt2"/>
                </a:solidFill>
                <a:latin typeface="Comfortaa"/>
                <a:ea typeface="Comfortaa"/>
                <a:cs typeface="Comfortaa"/>
                <a:sym typeface="Comfortaa"/>
              </a:rPr>
              <a:t>From our example, this person is identifiable by their name, social security status, income, eco-footprint, medical history, and even details like where they parked and what they had for lunch—all supposedly anonymous. However, when these disparate data sets are combined, they are far from anonymous. </a:t>
            </a:r>
            <a:br>
              <a:rPr lang="en" sz="1200">
                <a:solidFill>
                  <a:schemeClr val="lt2"/>
                </a:solidFill>
                <a:latin typeface="Comfortaa"/>
                <a:ea typeface="Comfortaa"/>
                <a:cs typeface="Comfortaa"/>
                <a:sym typeface="Comfortaa"/>
              </a:rPr>
            </a:b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Only these institutions (gov.) possess the ability to piece these puzzle pieces together.</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Clr>
                <a:srgbClr val="000000"/>
              </a:buClr>
              <a:buSzPts val="605"/>
              <a:buFont typeface="Arial"/>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1200"/>
              </a:spcAft>
              <a:buSzPts val="605"/>
              <a:buNone/>
            </a:pPr>
            <a:r>
              <a:t/>
            </a:r>
            <a:endParaRPr sz="1200">
              <a:solidFill>
                <a:schemeClr val="lt2"/>
              </a:solidFill>
              <a:latin typeface="Comfortaa"/>
              <a:ea typeface="Comfortaa"/>
              <a:cs typeface="Comfortaa"/>
              <a:sym typeface="Comfortaa"/>
            </a:endParaRPr>
          </a:p>
        </p:txBody>
      </p:sp>
      <p:pic>
        <p:nvPicPr>
          <p:cNvPr id="119" name="Google Shape;119;p21"/>
          <p:cNvPicPr preferRelativeResize="0"/>
          <p:nvPr/>
        </p:nvPicPr>
        <p:blipFill>
          <a:blip r:embed="rId3">
            <a:alphaModFix/>
          </a:blip>
          <a:stretch>
            <a:fillRect/>
          </a:stretch>
        </p:blipFill>
        <p:spPr>
          <a:xfrm>
            <a:off x="406074" y="1278225"/>
            <a:ext cx="3367501" cy="3367501"/>
          </a:xfrm>
          <a:prstGeom prst="rect">
            <a:avLst/>
          </a:prstGeom>
          <a:noFill/>
          <a:ln>
            <a:noFill/>
          </a:ln>
        </p:spPr>
      </p:pic>
      <p:sp>
        <p:nvSpPr>
          <p:cNvPr id="120" name="Google Shape;120;p21"/>
          <p:cNvSpPr txBox="1"/>
          <p:nvPr/>
        </p:nvSpPr>
        <p:spPr>
          <a:xfrm>
            <a:off x="671250" y="2012250"/>
            <a:ext cx="18588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SET2</a:t>
            </a:r>
            <a:endParaRPr sz="1800">
              <a:solidFill>
                <a:schemeClr val="accent1"/>
              </a:solidFill>
              <a:highlight>
                <a:schemeClr val="dk1"/>
              </a:highlight>
              <a:latin typeface="Oswald Light"/>
              <a:ea typeface="Oswald Light"/>
              <a:cs typeface="Oswald Light"/>
              <a:sym typeface="Oswald Light"/>
            </a:endParaRPr>
          </a:p>
        </p:txBody>
      </p:sp>
      <p:sp>
        <p:nvSpPr>
          <p:cNvPr id="121" name="Google Shape;121;p21"/>
          <p:cNvSpPr txBox="1"/>
          <p:nvPr/>
        </p:nvSpPr>
        <p:spPr>
          <a:xfrm>
            <a:off x="1784950" y="3358950"/>
            <a:ext cx="18588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SET3</a:t>
            </a:r>
            <a:endParaRPr sz="1800">
              <a:solidFill>
                <a:schemeClr val="accent1"/>
              </a:solidFill>
              <a:highlight>
                <a:schemeClr val="dk1"/>
              </a:highlight>
              <a:latin typeface="Oswald Light"/>
              <a:ea typeface="Oswald Light"/>
              <a:cs typeface="Oswald Light"/>
              <a:sym typeface="Oswald Light"/>
            </a:endParaRPr>
          </a:p>
        </p:txBody>
      </p:sp>
      <p:sp>
        <p:nvSpPr>
          <p:cNvPr id="122" name="Google Shape;122;p21"/>
          <p:cNvSpPr txBox="1"/>
          <p:nvPr/>
        </p:nvSpPr>
        <p:spPr>
          <a:xfrm>
            <a:off x="671250" y="3783150"/>
            <a:ext cx="18588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SET4</a:t>
            </a:r>
            <a:endParaRPr sz="1800">
              <a:solidFill>
                <a:schemeClr val="accent1"/>
              </a:solidFill>
              <a:highlight>
                <a:schemeClr val="dk1"/>
              </a:highlight>
              <a:latin typeface="Oswald Light"/>
              <a:ea typeface="Oswald Light"/>
              <a:cs typeface="Oswald Light"/>
              <a:sym typeface="Oswald Light"/>
            </a:endParaRPr>
          </a:p>
        </p:txBody>
      </p:sp>
      <p:cxnSp>
        <p:nvCxnSpPr>
          <p:cNvPr id="123" name="Google Shape;123;p21"/>
          <p:cNvCxnSpPr>
            <a:stCxn id="120" idx="2"/>
          </p:cNvCxnSpPr>
          <p:nvPr/>
        </p:nvCxnSpPr>
        <p:spPr>
          <a:xfrm>
            <a:off x="1600650" y="2436450"/>
            <a:ext cx="568200" cy="986700"/>
          </a:xfrm>
          <a:prstGeom prst="straightConnector1">
            <a:avLst/>
          </a:prstGeom>
          <a:noFill/>
          <a:ln cap="flat" cmpd="sng" w="9525">
            <a:solidFill>
              <a:schemeClr val="lt1"/>
            </a:solidFill>
            <a:prstDash val="solid"/>
            <a:round/>
            <a:headEnd len="med" w="med" type="none"/>
            <a:tailEnd len="med" w="med" type="none"/>
          </a:ln>
        </p:spPr>
      </p:cxnSp>
      <p:cxnSp>
        <p:nvCxnSpPr>
          <p:cNvPr id="124" name="Google Shape;124;p21"/>
          <p:cNvCxnSpPr/>
          <p:nvPr/>
        </p:nvCxnSpPr>
        <p:spPr>
          <a:xfrm>
            <a:off x="1781900" y="2602525"/>
            <a:ext cx="564600" cy="759000"/>
          </a:xfrm>
          <a:prstGeom prst="straightConnector1">
            <a:avLst/>
          </a:prstGeom>
          <a:noFill/>
          <a:ln cap="flat" cmpd="sng" w="9525">
            <a:solidFill>
              <a:srgbClr val="1D1F21"/>
            </a:solidFill>
            <a:prstDash val="solid"/>
            <a:round/>
            <a:headEnd len="med" w="med" type="none"/>
            <a:tailEnd len="med" w="med" type="none"/>
          </a:ln>
          <a:effectLst>
            <a:outerShdw blurRad="57150" rotWithShape="0" algn="bl" dir="5400000" dist="19050">
              <a:srgbClr val="000000">
                <a:alpha val="70000"/>
              </a:srgbClr>
            </a:outerShdw>
          </a:effectLst>
        </p:spPr>
      </p:cxnSp>
      <p:cxnSp>
        <p:nvCxnSpPr>
          <p:cNvPr id="125" name="Google Shape;125;p21"/>
          <p:cNvCxnSpPr/>
          <p:nvPr/>
        </p:nvCxnSpPr>
        <p:spPr>
          <a:xfrm>
            <a:off x="1183350" y="2342775"/>
            <a:ext cx="107400" cy="1458300"/>
          </a:xfrm>
          <a:prstGeom prst="straightConnector1">
            <a:avLst/>
          </a:prstGeom>
          <a:noFill/>
          <a:ln cap="flat" cmpd="sng" w="9525">
            <a:solidFill>
              <a:srgbClr val="1D1F21"/>
            </a:solidFill>
            <a:prstDash val="solid"/>
            <a:round/>
            <a:headEnd len="med" w="med" type="stealth"/>
            <a:tailEnd len="med" w="med" type="triangle"/>
          </a:ln>
          <a:effectLst>
            <a:outerShdw blurRad="200025" rotWithShape="0" algn="bl" dir="5400000" dist="152400">
              <a:srgbClr val="000000">
                <a:alpha val="70000"/>
              </a:srgbClr>
            </a:outerShdw>
          </a:effectLst>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2"/>
          <p:cNvSpPr txBox="1"/>
          <p:nvPr>
            <p:ph idx="4294967295" type="ctrTitle"/>
          </p:nvPr>
        </p:nvSpPr>
        <p:spPr>
          <a:xfrm>
            <a:off x="671250" y="160650"/>
            <a:ext cx="7801500" cy="9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EiDAS 2.0</a:t>
            </a:r>
            <a:endParaRPr>
              <a:latin typeface="Comfortaa Medium"/>
              <a:ea typeface="Comfortaa Medium"/>
              <a:cs typeface="Comfortaa Medium"/>
              <a:sym typeface="Comfortaa Medium"/>
            </a:endParaRPr>
          </a:p>
        </p:txBody>
      </p:sp>
      <p:sp>
        <p:nvSpPr>
          <p:cNvPr id="131" name="Google Shape;131;p22"/>
          <p:cNvSpPr txBox="1"/>
          <p:nvPr>
            <p:ph idx="4294967295" type="subTitle"/>
          </p:nvPr>
        </p:nvSpPr>
        <p:spPr>
          <a:xfrm>
            <a:off x="4168950" y="601450"/>
            <a:ext cx="4740600" cy="41556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rPr lang="en" sz="1200">
                <a:solidFill>
                  <a:schemeClr val="lt2"/>
                </a:solidFill>
                <a:latin typeface="Comfortaa"/>
                <a:ea typeface="Comfortaa"/>
                <a:cs typeface="Comfortaa"/>
                <a:sym typeface="Comfortaa"/>
              </a:rPr>
              <a:t>eIDAS 2.0, ( European Digital Identity Regulation) </a:t>
            </a: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is an updated version of the original eIDAS (electronic IDentification, Authentication and trust Services) regulation adopted by the European Union in 2014. </a:t>
            </a:r>
            <a:br>
              <a:rPr lang="en" sz="1200">
                <a:solidFill>
                  <a:schemeClr val="lt2"/>
                </a:solidFill>
                <a:latin typeface="Comfortaa"/>
                <a:ea typeface="Comfortaa"/>
                <a:cs typeface="Comfortaa"/>
                <a:sym typeface="Comfortaa"/>
              </a:rPr>
            </a:b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The main objectives of eIDAS 2.0 are to:</a:t>
            </a:r>
            <a:br>
              <a:rPr lang="en" sz="1200">
                <a:solidFill>
                  <a:schemeClr val="lt2"/>
                </a:solidFill>
                <a:latin typeface="Comfortaa"/>
                <a:ea typeface="Comfortaa"/>
                <a:cs typeface="Comfortaa"/>
                <a:sym typeface="Comfortaa"/>
              </a:rPr>
            </a:br>
            <a:br>
              <a:rPr lang="en" sz="1200">
                <a:solidFill>
                  <a:schemeClr val="lt2"/>
                </a:solidFill>
                <a:latin typeface="Comfortaa"/>
                <a:ea typeface="Comfortaa"/>
                <a:cs typeface="Comfortaa"/>
                <a:sym typeface="Comfortaa"/>
              </a:rPr>
            </a:br>
            <a:r>
              <a:rPr b="1" lang="en" sz="1500">
                <a:solidFill>
                  <a:schemeClr val="lt2"/>
                </a:solidFill>
                <a:latin typeface="Comfortaa"/>
                <a:ea typeface="Comfortaa"/>
                <a:cs typeface="Comfortaa"/>
                <a:sym typeface="Comfortaa"/>
              </a:rPr>
              <a:t>Expand </a:t>
            </a:r>
            <a:r>
              <a:rPr lang="en" sz="1200">
                <a:solidFill>
                  <a:schemeClr val="lt2"/>
                </a:solidFill>
                <a:latin typeface="Comfortaa"/>
                <a:ea typeface="Comfortaa"/>
                <a:cs typeface="Comfortaa"/>
                <a:sym typeface="Comfortaa"/>
              </a:rPr>
              <a:t>the number of services and trust services covered by the regulation, such as electronic certificates for authentication</a:t>
            </a:r>
            <a:br>
              <a:rPr lang="en" sz="1200">
                <a:solidFill>
                  <a:schemeClr val="lt2"/>
                </a:solidFill>
                <a:latin typeface="Comfortaa"/>
                <a:ea typeface="Comfortaa"/>
                <a:cs typeface="Comfortaa"/>
                <a:sym typeface="Comfortaa"/>
              </a:rPr>
            </a:b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Make </a:t>
            </a:r>
            <a:r>
              <a:rPr b="1" lang="en" sz="1400">
                <a:solidFill>
                  <a:schemeClr val="lt2"/>
                </a:solidFill>
                <a:latin typeface="Comfortaa"/>
                <a:ea typeface="Comfortaa"/>
                <a:cs typeface="Comfortaa"/>
                <a:sym typeface="Comfortaa"/>
              </a:rPr>
              <a:t>implementing electronic transactions</a:t>
            </a:r>
            <a:r>
              <a:rPr lang="en" sz="1200">
                <a:solidFill>
                  <a:schemeClr val="lt2"/>
                </a:solidFill>
                <a:latin typeface="Comfortaa"/>
                <a:ea typeface="Comfortaa"/>
                <a:cs typeface="Comfortaa"/>
                <a:sym typeface="Comfortaa"/>
              </a:rPr>
              <a:t> more consistent, particularly via the </a:t>
            </a:r>
            <a:r>
              <a:rPr b="1" lang="en" sz="1400">
                <a:solidFill>
                  <a:schemeClr val="lt2"/>
                </a:solidFill>
                <a:latin typeface="Comfortaa"/>
                <a:ea typeface="Comfortaa"/>
                <a:cs typeface="Comfortaa"/>
                <a:sym typeface="Comfortaa"/>
              </a:rPr>
              <a:t>introduction of the European Digital Identity (EUDI) Wallet</a:t>
            </a:r>
            <a:br>
              <a:rPr lang="en" sz="1200">
                <a:solidFill>
                  <a:schemeClr val="lt2"/>
                </a:solidFill>
                <a:latin typeface="Comfortaa"/>
                <a:ea typeface="Comfortaa"/>
                <a:cs typeface="Comfortaa"/>
                <a:sym typeface="Comfortaa"/>
              </a:rPr>
            </a:br>
            <a:br>
              <a:rPr lang="en" sz="1200">
                <a:solidFill>
                  <a:schemeClr val="lt2"/>
                </a:solidFill>
                <a:latin typeface="Comfortaa"/>
                <a:ea typeface="Comfortaa"/>
                <a:cs typeface="Comfortaa"/>
                <a:sym typeface="Comfortaa"/>
              </a:rPr>
            </a:br>
            <a:r>
              <a:rPr lang="en" sz="1200">
                <a:solidFill>
                  <a:schemeClr val="lt2"/>
                </a:solidFill>
                <a:latin typeface="Comfortaa"/>
                <a:ea typeface="Comfortaa"/>
                <a:cs typeface="Comfortaa"/>
                <a:sym typeface="Comfortaa"/>
              </a:rPr>
              <a:t>Incorporate safer and more convenient electronic transactions across a wider range of </a:t>
            </a:r>
            <a:r>
              <a:rPr b="1" lang="en" sz="1300" u="sng">
                <a:solidFill>
                  <a:schemeClr val="lt2"/>
                </a:solidFill>
                <a:latin typeface="Comfortaa"/>
                <a:ea typeface="Comfortaa"/>
                <a:cs typeface="Comfortaa"/>
                <a:sym typeface="Comfortaa"/>
              </a:rPr>
              <a:t>daily activities</a:t>
            </a:r>
            <a:r>
              <a:rPr lang="en" sz="1200">
                <a:solidFill>
                  <a:schemeClr val="lt2"/>
                </a:solidFill>
                <a:latin typeface="Comfortaa"/>
                <a:ea typeface="Comfortaa"/>
                <a:cs typeface="Comfortaa"/>
                <a:sym typeface="Comfortaa"/>
              </a:rPr>
              <a:t>, such as applying for a job, booking a flight,</a:t>
            </a:r>
            <a:endParaRPr sz="1200">
              <a:solidFill>
                <a:schemeClr val="lt2"/>
              </a:solidFill>
              <a:latin typeface="Comfortaa"/>
              <a:ea typeface="Comfortaa"/>
              <a:cs typeface="Comfortaa"/>
              <a:sym typeface="Comfortaa"/>
            </a:endParaRPr>
          </a:p>
          <a:p>
            <a:pPr indent="0" lvl="0" marL="457200" rtl="0" algn="l">
              <a:spcBef>
                <a:spcPts val="1200"/>
              </a:spcBef>
              <a:spcAft>
                <a:spcPts val="0"/>
              </a:spcAft>
              <a:buNone/>
            </a:pPr>
            <a:r>
              <a:rPr lang="en" sz="1200">
                <a:solidFill>
                  <a:schemeClr val="lt2"/>
                </a:solidFill>
                <a:latin typeface="Comfortaa"/>
                <a:ea typeface="Comfortaa"/>
                <a:cs typeface="Comfortaa"/>
                <a:sym typeface="Comfortaa"/>
              </a:rPr>
              <a:t>eIDAS 2.0 was adopted in February 2024 and ratified by the European Council in March 2024</a:t>
            </a:r>
            <a:endParaRPr sz="1200">
              <a:solidFill>
                <a:schemeClr val="lt2"/>
              </a:solidFill>
              <a:latin typeface="Comfortaa"/>
              <a:ea typeface="Comfortaa"/>
              <a:cs typeface="Comfortaa"/>
              <a:sym typeface="Comfortaa"/>
            </a:endParaRPr>
          </a:p>
          <a:p>
            <a:pPr indent="0" lvl="0" marL="0" rtl="0" algn="l">
              <a:lnSpc>
                <a:spcPct val="80000"/>
              </a:lnSpc>
              <a:spcBef>
                <a:spcPts val="600"/>
              </a:spcBef>
              <a:spcAft>
                <a:spcPts val="0"/>
              </a:spcAft>
              <a:buNone/>
            </a:pPr>
            <a:r>
              <a:t/>
            </a:r>
            <a:endParaRPr sz="1200">
              <a:solidFill>
                <a:srgbClr val="E8E8E6"/>
              </a:solidFill>
              <a:highlight>
                <a:srgbClr val="191A1A"/>
              </a:highlight>
              <a:latin typeface="Roboto"/>
              <a:ea typeface="Roboto"/>
              <a:cs typeface="Roboto"/>
              <a:sym typeface="Roboto"/>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0"/>
              </a:spcAft>
              <a:buNone/>
            </a:pPr>
            <a:r>
              <a:t/>
            </a:r>
            <a:endParaRPr sz="1200">
              <a:solidFill>
                <a:schemeClr val="lt2"/>
              </a:solidFill>
              <a:latin typeface="Comfortaa"/>
              <a:ea typeface="Comfortaa"/>
              <a:cs typeface="Comfortaa"/>
              <a:sym typeface="Comfortaa"/>
            </a:endParaRPr>
          </a:p>
          <a:p>
            <a:pPr indent="0" lvl="0" marL="0" rtl="0" algn="l">
              <a:lnSpc>
                <a:spcPct val="80000"/>
              </a:lnSpc>
              <a:spcBef>
                <a:spcPts val="1200"/>
              </a:spcBef>
              <a:spcAft>
                <a:spcPts val="1200"/>
              </a:spcAft>
              <a:buSzPts val="605"/>
              <a:buNone/>
            </a:pPr>
            <a:r>
              <a:t/>
            </a:r>
            <a:endParaRPr sz="1200">
              <a:solidFill>
                <a:schemeClr val="lt2"/>
              </a:solidFill>
              <a:latin typeface="Comfortaa"/>
              <a:ea typeface="Comfortaa"/>
              <a:cs typeface="Comfortaa"/>
              <a:sym typeface="Comfortaa"/>
            </a:endParaRPr>
          </a:p>
        </p:txBody>
      </p:sp>
      <p:pic>
        <p:nvPicPr>
          <p:cNvPr id="132" name="Google Shape;132;p22"/>
          <p:cNvPicPr preferRelativeResize="0"/>
          <p:nvPr/>
        </p:nvPicPr>
        <p:blipFill>
          <a:blip r:embed="rId3">
            <a:alphaModFix/>
          </a:blip>
          <a:stretch>
            <a:fillRect/>
          </a:stretch>
        </p:blipFill>
        <p:spPr>
          <a:xfrm>
            <a:off x="406074" y="1278225"/>
            <a:ext cx="3367501" cy="3367501"/>
          </a:xfrm>
          <a:prstGeom prst="rect">
            <a:avLst/>
          </a:prstGeom>
          <a:noFill/>
          <a:ln>
            <a:noFill/>
          </a:ln>
        </p:spPr>
      </p:pic>
      <p:sp>
        <p:nvSpPr>
          <p:cNvPr id="133" name="Google Shape;133;p22"/>
          <p:cNvSpPr txBox="1"/>
          <p:nvPr/>
        </p:nvSpPr>
        <p:spPr>
          <a:xfrm>
            <a:off x="671250" y="2012250"/>
            <a:ext cx="18588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IDENTIY EXPANSION </a:t>
            </a:r>
            <a:endParaRPr sz="1800">
              <a:solidFill>
                <a:schemeClr val="accent1"/>
              </a:solidFill>
              <a:highlight>
                <a:schemeClr val="dk1"/>
              </a:highlight>
              <a:latin typeface="Oswald Light"/>
              <a:ea typeface="Oswald Light"/>
              <a:cs typeface="Oswald Light"/>
              <a:sym typeface="Oswald Light"/>
            </a:endParaRPr>
          </a:p>
        </p:txBody>
      </p:sp>
      <p:sp>
        <p:nvSpPr>
          <p:cNvPr id="134" name="Google Shape;134;p22"/>
          <p:cNvSpPr txBox="1"/>
          <p:nvPr/>
        </p:nvSpPr>
        <p:spPr>
          <a:xfrm>
            <a:off x="1784950" y="3358950"/>
            <a:ext cx="18588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E-WALLETS</a:t>
            </a:r>
            <a:endParaRPr sz="1800">
              <a:solidFill>
                <a:schemeClr val="accent1"/>
              </a:solidFill>
              <a:highlight>
                <a:schemeClr val="dk1"/>
              </a:highlight>
              <a:latin typeface="Oswald Light"/>
              <a:ea typeface="Oswald Light"/>
              <a:cs typeface="Oswald Light"/>
              <a:sym typeface="Oswald Light"/>
            </a:endParaRPr>
          </a:p>
        </p:txBody>
      </p:sp>
      <p:sp>
        <p:nvSpPr>
          <p:cNvPr id="135" name="Google Shape;135;p22"/>
          <p:cNvSpPr txBox="1"/>
          <p:nvPr/>
        </p:nvSpPr>
        <p:spPr>
          <a:xfrm>
            <a:off x="671250" y="3783150"/>
            <a:ext cx="1858800" cy="424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CBDC links</a:t>
            </a:r>
            <a:endParaRPr sz="1800">
              <a:solidFill>
                <a:schemeClr val="accent1"/>
              </a:solidFill>
              <a:highlight>
                <a:schemeClr val="dk1"/>
              </a:highlight>
              <a:latin typeface="Oswald Light"/>
              <a:ea typeface="Oswald Light"/>
              <a:cs typeface="Oswald Light"/>
              <a:sym typeface="Oswald Light"/>
            </a:endParaRPr>
          </a:p>
        </p:txBody>
      </p:sp>
      <p:cxnSp>
        <p:nvCxnSpPr>
          <p:cNvPr id="136" name="Google Shape;136;p22"/>
          <p:cNvCxnSpPr>
            <a:stCxn id="133" idx="2"/>
          </p:cNvCxnSpPr>
          <p:nvPr/>
        </p:nvCxnSpPr>
        <p:spPr>
          <a:xfrm>
            <a:off x="1600650" y="2436450"/>
            <a:ext cx="568200" cy="986700"/>
          </a:xfrm>
          <a:prstGeom prst="straightConnector1">
            <a:avLst/>
          </a:prstGeom>
          <a:noFill/>
          <a:ln cap="flat" cmpd="sng" w="9525">
            <a:solidFill>
              <a:schemeClr val="lt1"/>
            </a:solidFill>
            <a:prstDash val="solid"/>
            <a:round/>
            <a:headEnd len="med" w="med" type="none"/>
            <a:tailEnd len="med" w="med" type="none"/>
          </a:ln>
        </p:spPr>
      </p:cxnSp>
      <p:cxnSp>
        <p:nvCxnSpPr>
          <p:cNvPr id="137" name="Google Shape;137;p22"/>
          <p:cNvCxnSpPr/>
          <p:nvPr/>
        </p:nvCxnSpPr>
        <p:spPr>
          <a:xfrm>
            <a:off x="1781900" y="2602525"/>
            <a:ext cx="564600" cy="759000"/>
          </a:xfrm>
          <a:prstGeom prst="straightConnector1">
            <a:avLst/>
          </a:prstGeom>
          <a:noFill/>
          <a:ln cap="flat" cmpd="sng" w="9525">
            <a:solidFill>
              <a:srgbClr val="1D1F21"/>
            </a:solidFill>
            <a:prstDash val="solid"/>
            <a:round/>
            <a:headEnd len="med" w="med" type="none"/>
            <a:tailEnd len="med" w="med" type="none"/>
          </a:ln>
          <a:effectLst>
            <a:outerShdw blurRad="57150" rotWithShape="0" algn="bl" dir="5400000" dist="19050">
              <a:srgbClr val="000000">
                <a:alpha val="70000"/>
              </a:srgbClr>
            </a:outerShdw>
          </a:effectLst>
        </p:spPr>
      </p:cxnSp>
      <p:cxnSp>
        <p:nvCxnSpPr>
          <p:cNvPr id="138" name="Google Shape;138;p22"/>
          <p:cNvCxnSpPr/>
          <p:nvPr/>
        </p:nvCxnSpPr>
        <p:spPr>
          <a:xfrm>
            <a:off x="1183350" y="2342775"/>
            <a:ext cx="107400" cy="1458300"/>
          </a:xfrm>
          <a:prstGeom prst="straightConnector1">
            <a:avLst/>
          </a:prstGeom>
          <a:noFill/>
          <a:ln cap="flat" cmpd="sng" w="9525">
            <a:solidFill>
              <a:srgbClr val="1D1F21"/>
            </a:solidFill>
            <a:prstDash val="solid"/>
            <a:round/>
            <a:headEnd len="med" w="med" type="stealth"/>
            <a:tailEnd len="med" w="med" type="triangle"/>
          </a:ln>
          <a:effectLst>
            <a:outerShdw blurRad="200025" rotWithShape="0" algn="bl" dir="5400000" dist="152400">
              <a:srgbClr val="000000">
                <a:alpha val="70000"/>
              </a:srgbClr>
            </a:outerShdw>
          </a:effectLst>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3"/>
          <p:cNvSpPr txBox="1"/>
          <p:nvPr/>
        </p:nvSpPr>
        <p:spPr>
          <a:xfrm>
            <a:off x="610650" y="1022850"/>
            <a:ext cx="7922700" cy="330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Scanning images … </a:t>
            </a:r>
            <a:br>
              <a:rPr lang="en" sz="1800">
                <a:solidFill>
                  <a:schemeClr val="accent3"/>
                </a:solidFill>
                <a:latin typeface="Average"/>
                <a:ea typeface="Average"/>
                <a:cs typeface="Average"/>
                <a:sym typeface="Average"/>
              </a:rPr>
            </a:br>
            <a:r>
              <a:rPr lang="en" sz="1800">
                <a:solidFill>
                  <a:schemeClr val="accent3"/>
                </a:solidFill>
                <a:latin typeface="Average"/>
                <a:ea typeface="Average"/>
                <a:cs typeface="Average"/>
                <a:sym typeface="Average"/>
              </a:rPr>
              <a:t>happens on the platforms itself (no matter what you encrypt, no matter what dns you use, they participating companies will scan the “fingerprint” (hash) of a set of data (video, image, pdf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u="sng">
                <a:solidFill>
                  <a:schemeClr val="hlink"/>
                </a:solidFill>
                <a:latin typeface="Average"/>
                <a:ea typeface="Average"/>
                <a:cs typeface="Average"/>
                <a:sym typeface="Average"/>
                <a:hlinkClick r:id="rId3"/>
              </a:rPr>
              <a:t>https://www.europarl.europa.eu/RegData/etudes/STUD/2023/740248/EPRS_STU(2023)740248_EN.pdf</a:t>
            </a:r>
            <a:r>
              <a:rPr lang="en" sz="1800">
                <a:solidFill>
                  <a:schemeClr val="accent3"/>
                </a:solidFill>
                <a:latin typeface="Average"/>
                <a:ea typeface="Average"/>
                <a:cs typeface="Average"/>
                <a:sym typeface="Average"/>
              </a:rPr>
              <a:t>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A known image of child abuse for example, will have a specific fingerprint, and if that fingerprint is posted on facebook or instragram, the detection is almost instantaneous.</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PhotoDNA (MSfT) </a:t>
            </a:r>
            <a:r>
              <a:rPr lang="en" sz="1800" u="sng">
                <a:solidFill>
                  <a:schemeClr val="hlink"/>
                </a:solidFill>
                <a:latin typeface="Average"/>
                <a:ea typeface="Average"/>
                <a:cs typeface="Average"/>
                <a:sym typeface="Average"/>
                <a:hlinkClick r:id="rId4"/>
              </a:rPr>
              <a:t>https://www.microsoft.com/en-us/photodna</a:t>
            </a:r>
            <a:r>
              <a:rPr lang="en" sz="1800">
                <a:solidFill>
                  <a:schemeClr val="accent3"/>
                </a:solidFill>
                <a:latin typeface="Average"/>
                <a:ea typeface="Average"/>
                <a:cs typeface="Average"/>
                <a:sym typeface="Average"/>
              </a:rPr>
              <a:t> </a:t>
            </a:r>
            <a:endParaRPr sz="1800">
              <a:solidFill>
                <a:schemeClr val="accent3"/>
              </a:solidFill>
              <a:latin typeface="Average"/>
              <a:ea typeface="Average"/>
              <a:cs typeface="Average"/>
              <a:sym typeface="Average"/>
            </a:endParaRPr>
          </a:p>
          <a:p>
            <a:pPr indent="0" lvl="0" marL="0" rtl="0" algn="l">
              <a:spcBef>
                <a:spcPts val="0"/>
              </a:spcBef>
              <a:spcAft>
                <a:spcPts val="0"/>
              </a:spcAft>
              <a:buNone/>
            </a:pPr>
            <a:br>
              <a:rPr lang="en" sz="1800">
                <a:solidFill>
                  <a:schemeClr val="accent3"/>
                </a:solidFill>
                <a:latin typeface="Average"/>
                <a:ea typeface="Average"/>
                <a:cs typeface="Average"/>
                <a:sym typeface="Average"/>
              </a:rPr>
            </a:br>
            <a:endParaRPr sz="1800">
              <a:solidFill>
                <a:schemeClr val="accent3"/>
              </a:solidFill>
              <a:latin typeface="Average"/>
              <a:ea typeface="Average"/>
              <a:cs typeface="Average"/>
              <a:sym typeface="Average"/>
            </a:endParaRPr>
          </a:p>
        </p:txBody>
      </p:sp>
      <p:sp>
        <p:nvSpPr>
          <p:cNvPr id="144" name="Google Shape;144;p23"/>
          <p:cNvSpPr txBox="1"/>
          <p:nvPr/>
        </p:nvSpPr>
        <p:spPr>
          <a:xfrm>
            <a:off x="496925" y="150600"/>
            <a:ext cx="7904700" cy="64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3"/>
                </a:solidFill>
                <a:latin typeface="Average"/>
                <a:ea typeface="Average"/>
                <a:cs typeface="Average"/>
                <a:sym typeface="Average"/>
              </a:rPr>
              <a:t>CSAM </a:t>
            </a:r>
            <a:r>
              <a:rPr lang="en" sz="1800">
                <a:solidFill>
                  <a:schemeClr val="accent3"/>
                </a:solidFill>
                <a:latin typeface="Average"/>
                <a:ea typeface="Average"/>
                <a:cs typeface="Average"/>
                <a:sym typeface="Average"/>
              </a:rPr>
              <a:t>(already implemented) 2011 and fine tuned onwards </a:t>
            </a:r>
            <a:endParaRPr sz="1800">
              <a:solidFill>
                <a:schemeClr val="accent3"/>
              </a:solidFill>
              <a:latin typeface="Average"/>
              <a:ea typeface="Average"/>
              <a:cs typeface="Average"/>
              <a:sym typeface="Averag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4"/>
          <p:cNvSpPr txBox="1"/>
          <p:nvPr/>
        </p:nvSpPr>
        <p:spPr>
          <a:xfrm>
            <a:off x="568500" y="1543050"/>
            <a:ext cx="7922700" cy="261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The “chat control” rule, will expand that CSAM fingerprinting on to person to person communication, or private groups on instant messaging apps.</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Seen on it’s own, a lot of people will even like this system.</a:t>
            </a:r>
            <a:br>
              <a:rPr lang="en" sz="1800">
                <a:solidFill>
                  <a:schemeClr val="accent3"/>
                </a:solidFill>
                <a:latin typeface="Average"/>
                <a:ea typeface="Average"/>
                <a:cs typeface="Average"/>
                <a:sym typeface="Average"/>
              </a:rPr>
            </a:br>
            <a:r>
              <a:rPr lang="en" sz="1800">
                <a:solidFill>
                  <a:schemeClr val="accent3"/>
                </a:solidFill>
                <a:latin typeface="Average"/>
                <a:ea typeface="Average"/>
                <a:cs typeface="Average"/>
                <a:sym typeface="Average"/>
              </a:rPr>
              <a:t> </a:t>
            </a:r>
            <a:br>
              <a:rPr lang="en" sz="1800">
                <a:solidFill>
                  <a:schemeClr val="accent3"/>
                </a:solidFill>
                <a:latin typeface="Average"/>
                <a:ea typeface="Average"/>
                <a:cs typeface="Average"/>
                <a:sym typeface="Average"/>
              </a:rPr>
            </a:br>
            <a:r>
              <a:rPr lang="en" sz="1800">
                <a:solidFill>
                  <a:schemeClr val="accent3"/>
                </a:solidFill>
                <a:latin typeface="Average"/>
                <a:ea typeface="Average"/>
                <a:cs typeface="Average"/>
                <a:sym typeface="Average"/>
              </a:rPr>
              <a:t>That’s the piece of the puzzle: implement a weapon for something good, to expand the targets later on to other stuff.</a:t>
            </a:r>
            <a:br>
              <a:rPr lang="en" sz="1800">
                <a:solidFill>
                  <a:schemeClr val="accent3"/>
                </a:solidFill>
                <a:latin typeface="Average"/>
                <a:ea typeface="Average"/>
                <a:cs typeface="Average"/>
                <a:sym typeface="Average"/>
              </a:rPr>
            </a:br>
            <a:r>
              <a:rPr lang="en" sz="1800">
                <a:solidFill>
                  <a:schemeClr val="accent3"/>
                </a:solidFill>
                <a:latin typeface="Average"/>
                <a:ea typeface="Average"/>
                <a:cs typeface="Average"/>
                <a:sym typeface="Average"/>
              </a:rPr>
              <a:t>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It’s always expanded later on, when tools are in place.</a:t>
            </a:r>
            <a:endParaRPr sz="1800">
              <a:solidFill>
                <a:schemeClr val="accent3"/>
              </a:solidFill>
              <a:latin typeface="Average"/>
              <a:ea typeface="Average"/>
              <a:cs typeface="Average"/>
              <a:sym typeface="Average"/>
            </a:endParaRPr>
          </a:p>
        </p:txBody>
      </p:sp>
      <p:sp>
        <p:nvSpPr>
          <p:cNvPr id="150" name="Google Shape;150;p24"/>
          <p:cNvSpPr txBox="1"/>
          <p:nvPr/>
        </p:nvSpPr>
        <p:spPr>
          <a:xfrm>
            <a:off x="532400" y="162425"/>
            <a:ext cx="7904700" cy="64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3"/>
                </a:solidFill>
                <a:latin typeface="Average"/>
                <a:ea typeface="Average"/>
                <a:cs typeface="Average"/>
                <a:sym typeface="Average"/>
              </a:rPr>
              <a:t>Chat control</a:t>
            </a:r>
            <a:r>
              <a:rPr lang="en" sz="1800">
                <a:solidFill>
                  <a:schemeClr val="accent3"/>
                </a:solidFill>
                <a:latin typeface="Average"/>
                <a:ea typeface="Average"/>
                <a:cs typeface="Average"/>
                <a:sym typeface="Average"/>
              </a:rPr>
              <a:t> proposal</a:t>
            </a:r>
            <a:endParaRPr sz="1800">
              <a:solidFill>
                <a:schemeClr val="accent3"/>
              </a:solidFill>
              <a:latin typeface="Average"/>
              <a:ea typeface="Average"/>
              <a:cs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nvSpPr>
        <p:spPr>
          <a:xfrm>
            <a:off x="523400" y="613175"/>
            <a:ext cx="7922700" cy="265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lang="en" sz="1800">
                <a:solidFill>
                  <a:schemeClr val="accent3"/>
                </a:solidFill>
                <a:latin typeface="Comfortaa"/>
                <a:ea typeface="Comfortaa"/>
                <a:cs typeface="Comfortaa"/>
                <a:sym typeface="Comfortaa"/>
              </a:rPr>
              <a:t>EU NIS-2 Proposal and DNS Security</a:t>
            </a:r>
            <a:endParaRPr sz="1800">
              <a:solidFill>
                <a:schemeClr val="accent3"/>
              </a:solidFill>
              <a:latin typeface="Comfortaa"/>
              <a:ea typeface="Comfortaa"/>
              <a:cs typeface="Comfortaa"/>
              <a:sym typeface="Comfortaa"/>
            </a:endParaRPr>
          </a:p>
          <a:p>
            <a:pPr indent="0" lvl="0" marL="0" rtl="0" algn="l">
              <a:spcBef>
                <a:spcPts val="400"/>
              </a:spcBef>
              <a:spcAft>
                <a:spcPts val="0"/>
              </a:spcAft>
              <a:buNone/>
            </a:pPr>
            <a:r>
              <a:rPr lang="en" sz="1800">
                <a:solidFill>
                  <a:schemeClr val="accent3"/>
                </a:solidFill>
                <a:latin typeface="Comfortaa"/>
                <a:ea typeface="Comfortaa"/>
                <a:cs typeface="Comfortaa"/>
                <a:sym typeface="Comfortaa"/>
              </a:rPr>
              <a:t>The EU NIS-2 proposal aims to enhance “cybersecurity” across the European Union by addressing various aspects of network and information systems. Specifically, it focuses on the Domain Name System (DNS) </a:t>
            </a:r>
            <a:endParaRPr sz="1800">
              <a:solidFill>
                <a:schemeClr val="accent3"/>
              </a:solidFill>
              <a:latin typeface="Comfortaa"/>
              <a:ea typeface="Comfortaa"/>
              <a:cs typeface="Comfortaa"/>
              <a:sym typeface="Comfortaa"/>
            </a:endParaRPr>
          </a:p>
          <a:p>
            <a:pPr indent="0" lvl="0" marL="0" rtl="0" algn="l">
              <a:spcBef>
                <a:spcPts val="0"/>
              </a:spcBef>
              <a:spcAft>
                <a:spcPts val="0"/>
              </a:spcAft>
              <a:buNone/>
            </a:pPr>
            <a:r>
              <a:t/>
            </a:r>
            <a:endParaRPr sz="1800">
              <a:solidFill>
                <a:schemeClr val="accent3"/>
              </a:solidFill>
              <a:latin typeface="Comfortaa"/>
              <a:ea typeface="Comfortaa"/>
              <a:cs typeface="Comfortaa"/>
              <a:sym typeface="Comfortaa"/>
            </a:endParaRPr>
          </a:p>
          <a:p>
            <a:pPr indent="0" lvl="0" marL="0" rtl="0" algn="l">
              <a:spcBef>
                <a:spcPts val="0"/>
              </a:spcBef>
              <a:spcAft>
                <a:spcPts val="0"/>
              </a:spcAft>
              <a:buNone/>
            </a:pPr>
            <a:r>
              <a:rPr lang="en" sz="1800">
                <a:solidFill>
                  <a:schemeClr val="accent3"/>
                </a:solidFill>
                <a:latin typeface="Comfortaa"/>
                <a:ea typeface="Comfortaa"/>
                <a:cs typeface="Comfortaa"/>
                <a:sym typeface="Comfortaa"/>
              </a:rPr>
              <a:t>It </a:t>
            </a:r>
            <a:r>
              <a:rPr lang="en" sz="1800">
                <a:solidFill>
                  <a:schemeClr val="accent3"/>
                </a:solidFill>
                <a:latin typeface="Comfortaa"/>
                <a:ea typeface="Comfortaa"/>
                <a:cs typeface="Comfortaa"/>
                <a:sym typeface="Comfortaa"/>
              </a:rPr>
              <a:t>addresses</a:t>
            </a:r>
            <a:r>
              <a:rPr lang="en" sz="1800">
                <a:solidFill>
                  <a:schemeClr val="accent3"/>
                </a:solidFill>
                <a:latin typeface="Comfortaa"/>
                <a:ea typeface="Comfortaa"/>
                <a:cs typeface="Comfortaa"/>
                <a:sym typeface="Comfortaa"/>
              </a:rPr>
              <a:t>: availability (own EU approved DNS servers) DNS Operators, DNS Fragmentation (Chinese firewall and top-level DNS incompatibility for example)</a:t>
            </a:r>
            <a:endParaRPr sz="1800">
              <a:solidFill>
                <a:schemeClr val="accent3"/>
              </a:solidFill>
              <a:latin typeface="Comfortaa"/>
              <a:ea typeface="Comfortaa"/>
              <a:cs typeface="Comfortaa"/>
              <a:sym typeface="Comfortaa"/>
            </a:endParaRPr>
          </a:p>
          <a:p>
            <a:pPr indent="0" lvl="0" marL="0" rtl="0" algn="l">
              <a:spcBef>
                <a:spcPts val="0"/>
              </a:spcBef>
              <a:spcAft>
                <a:spcPts val="0"/>
              </a:spcAft>
              <a:buNone/>
            </a:pPr>
            <a:r>
              <a:t/>
            </a:r>
            <a:endParaRPr sz="1800">
              <a:solidFill>
                <a:schemeClr val="accent3"/>
              </a:solidFill>
              <a:latin typeface="Comfortaa"/>
              <a:ea typeface="Comfortaa"/>
              <a:cs typeface="Comfortaa"/>
              <a:sym typeface="Comfortaa"/>
            </a:endParaRPr>
          </a:p>
          <a:p>
            <a:pPr indent="0" lvl="0" marL="0" rtl="0" algn="l">
              <a:spcBef>
                <a:spcPts val="0"/>
              </a:spcBef>
              <a:spcAft>
                <a:spcPts val="0"/>
              </a:spcAft>
              <a:buNone/>
            </a:pPr>
            <a:r>
              <a:rPr b="1" lang="en" sz="1800">
                <a:solidFill>
                  <a:schemeClr val="accent3"/>
                </a:solidFill>
                <a:latin typeface="Comfortaa"/>
                <a:ea typeface="Comfortaa"/>
                <a:cs typeface="Comfortaa"/>
                <a:sym typeface="Comfortaa"/>
              </a:rPr>
              <a:t>DNSSEC</a:t>
            </a:r>
            <a:r>
              <a:rPr lang="en" sz="1800">
                <a:solidFill>
                  <a:schemeClr val="accent3"/>
                </a:solidFill>
                <a:latin typeface="Comfortaa"/>
                <a:ea typeface="Comfortaa"/>
                <a:cs typeface="Comfortaa"/>
                <a:sym typeface="Comfortaa"/>
              </a:rPr>
              <a:t>:  (positive on itself! ) The proposal places significant emphasis on ensuring the authenticity and integrity of DNS information. </a:t>
            </a:r>
            <a:endParaRPr sz="1800">
              <a:solidFill>
                <a:schemeClr val="accent3"/>
              </a:solidFill>
              <a:latin typeface="Comfortaa"/>
              <a:ea typeface="Comfortaa"/>
              <a:cs typeface="Comfortaa"/>
              <a:sym typeface="Comfortaa"/>
            </a:endParaRPr>
          </a:p>
          <a:p>
            <a:pPr indent="0" lvl="0" marL="0" rtl="0" algn="l">
              <a:spcBef>
                <a:spcPts val="0"/>
              </a:spcBef>
              <a:spcAft>
                <a:spcPts val="0"/>
              </a:spcAft>
              <a:buNone/>
            </a:pPr>
            <a:r>
              <a:rPr lang="en" sz="1800">
                <a:solidFill>
                  <a:schemeClr val="dk1"/>
                </a:solidFill>
                <a:latin typeface="Average"/>
                <a:ea typeface="Average"/>
                <a:cs typeface="Average"/>
                <a:sym typeface="Average"/>
              </a:rPr>
              <a:t>NIS-2 Directive by October 17, 2024, </a:t>
            </a:r>
            <a:endParaRPr sz="1800">
              <a:solidFill>
                <a:schemeClr val="dk1"/>
              </a:solidFill>
              <a:latin typeface="Average"/>
              <a:ea typeface="Average"/>
              <a:cs typeface="Average"/>
              <a:sym typeface="Average"/>
            </a:endParaRPr>
          </a:p>
          <a:p>
            <a:pPr indent="0" lvl="0" marL="0" rtl="0" algn="l">
              <a:spcBef>
                <a:spcPts val="0"/>
              </a:spcBef>
              <a:spcAft>
                <a:spcPts val="0"/>
              </a:spcAft>
              <a:buNone/>
            </a:pPr>
            <a:r>
              <a:rPr lang="en" sz="1800">
                <a:solidFill>
                  <a:schemeClr val="dk1"/>
                </a:solidFill>
                <a:latin typeface="Average"/>
                <a:ea typeface="Average"/>
                <a:cs typeface="Average"/>
                <a:sym typeface="Average"/>
              </a:rPr>
              <a:t>Will be applied from </a:t>
            </a:r>
            <a:r>
              <a:rPr b="1" lang="en" sz="1800" u="sng">
                <a:solidFill>
                  <a:schemeClr val="dk1"/>
                </a:solidFill>
                <a:latin typeface="Average"/>
                <a:ea typeface="Average"/>
                <a:cs typeface="Average"/>
                <a:sym typeface="Average"/>
              </a:rPr>
              <a:t>October 18, 2024</a:t>
            </a:r>
            <a:r>
              <a:rPr lang="en" sz="1800">
                <a:solidFill>
                  <a:schemeClr val="dk1"/>
                </a:solidFill>
                <a:latin typeface="Average"/>
                <a:ea typeface="Average"/>
                <a:cs typeface="Average"/>
                <a:sym typeface="Average"/>
              </a:rPr>
              <a:t> onwards (no discussion or debate seen!!!)</a:t>
            </a:r>
            <a:endParaRPr sz="1800">
              <a:solidFill>
                <a:schemeClr val="dk1"/>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
        <p:nvSpPr>
          <p:cNvPr id="156" name="Google Shape;156;p25"/>
          <p:cNvSpPr txBox="1"/>
          <p:nvPr/>
        </p:nvSpPr>
        <p:spPr>
          <a:xfrm>
            <a:off x="532400" y="90275"/>
            <a:ext cx="7904700" cy="52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accent3"/>
                </a:solidFill>
                <a:latin typeface="Courier New"/>
                <a:ea typeface="Courier New"/>
                <a:cs typeface="Courier New"/>
                <a:sym typeface="Courier New"/>
              </a:rPr>
              <a:t>NIS2 DNS control (the next frontier)</a:t>
            </a:r>
            <a:endParaRPr sz="1900">
              <a:solidFill>
                <a:schemeClr val="accent3"/>
              </a:solidFill>
              <a:latin typeface="Courier New"/>
              <a:ea typeface="Courier New"/>
              <a:cs typeface="Courier New"/>
              <a:sym typeface="Courier New"/>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6"/>
          <p:cNvSpPr txBox="1"/>
          <p:nvPr/>
        </p:nvSpPr>
        <p:spPr>
          <a:xfrm>
            <a:off x="532400" y="162425"/>
            <a:ext cx="7904700" cy="64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3"/>
                </a:solidFill>
                <a:latin typeface="Average"/>
                <a:ea typeface="Average"/>
                <a:cs typeface="Average"/>
                <a:sym typeface="Average"/>
              </a:rPr>
              <a:t>NIS2 DNS control (the next frontier)</a:t>
            </a:r>
            <a:endParaRPr sz="1800">
              <a:solidFill>
                <a:schemeClr val="accent3"/>
              </a:solidFill>
              <a:latin typeface="Average"/>
              <a:ea typeface="Average"/>
              <a:cs typeface="Average"/>
              <a:sym typeface="Average"/>
            </a:endParaRPr>
          </a:p>
        </p:txBody>
      </p:sp>
      <p:pic>
        <p:nvPicPr>
          <p:cNvPr id="162" name="Google Shape;162;p26"/>
          <p:cNvPicPr preferRelativeResize="0"/>
          <p:nvPr/>
        </p:nvPicPr>
        <p:blipFill>
          <a:blip r:embed="rId3">
            <a:alphaModFix/>
          </a:blip>
          <a:stretch>
            <a:fillRect/>
          </a:stretch>
        </p:blipFill>
        <p:spPr>
          <a:xfrm>
            <a:off x="498525" y="1547900"/>
            <a:ext cx="7972425" cy="2333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7"/>
          <p:cNvSpPr txBox="1"/>
          <p:nvPr/>
        </p:nvSpPr>
        <p:spPr>
          <a:xfrm>
            <a:off x="532400" y="162425"/>
            <a:ext cx="7904700" cy="64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a:ea typeface="Comfortaa"/>
                <a:cs typeface="Comfortaa"/>
                <a:sym typeface="Comfortaa"/>
              </a:rPr>
              <a:t>EUCS </a:t>
            </a:r>
            <a:endParaRPr sz="1800">
              <a:solidFill>
                <a:schemeClr val="accent3"/>
              </a:solidFill>
              <a:latin typeface="Comfortaa"/>
              <a:ea typeface="Comfortaa"/>
              <a:cs typeface="Comfortaa"/>
              <a:sym typeface="Comfortaa"/>
            </a:endParaRPr>
          </a:p>
        </p:txBody>
      </p:sp>
      <p:sp>
        <p:nvSpPr>
          <p:cNvPr id="168" name="Google Shape;168;p27"/>
          <p:cNvSpPr txBox="1"/>
          <p:nvPr/>
        </p:nvSpPr>
        <p:spPr>
          <a:xfrm>
            <a:off x="701300" y="803225"/>
            <a:ext cx="7566900" cy="286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a:ea typeface="Comfortaa"/>
                <a:cs typeface="Comfortaa"/>
                <a:sym typeface="Comfortaa"/>
              </a:rPr>
              <a:t>"European Cybersecurity Certification Scheme for Cloud Services,"</a:t>
            </a:r>
            <a:endParaRPr sz="1800">
              <a:solidFill>
                <a:schemeClr val="accent3"/>
              </a:solidFill>
              <a:latin typeface="Comfortaa"/>
              <a:ea typeface="Comfortaa"/>
              <a:cs typeface="Comfortaa"/>
              <a:sym typeface="Comfortaa"/>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Comfortaa"/>
                <a:ea typeface="Comfortaa"/>
                <a:cs typeface="Comfortaa"/>
                <a:sym typeface="Comfortaa"/>
              </a:rPr>
              <a:t>The EUCS rule standardizes cloud security in the EU. </a:t>
            </a:r>
            <a:br>
              <a:rPr lang="en" sz="1800">
                <a:solidFill>
                  <a:schemeClr val="accent3"/>
                </a:solidFill>
                <a:latin typeface="Comfortaa"/>
                <a:ea typeface="Comfortaa"/>
                <a:cs typeface="Comfortaa"/>
                <a:sym typeface="Comfortaa"/>
              </a:rPr>
            </a:br>
            <a:br>
              <a:rPr lang="en" sz="1800">
                <a:solidFill>
                  <a:schemeClr val="accent3"/>
                </a:solidFill>
                <a:latin typeface="Comfortaa"/>
                <a:ea typeface="Comfortaa"/>
                <a:cs typeface="Comfortaa"/>
                <a:sym typeface="Comfortaa"/>
              </a:rPr>
            </a:br>
            <a:r>
              <a:rPr lang="en" sz="1800">
                <a:solidFill>
                  <a:schemeClr val="accent3"/>
                </a:solidFill>
                <a:latin typeface="Comfortaa"/>
                <a:ea typeface="Comfortaa"/>
                <a:cs typeface="Comfortaa"/>
                <a:sym typeface="Comfortaa"/>
              </a:rPr>
              <a:t>- favoring large providers</a:t>
            </a:r>
            <a:br>
              <a:rPr lang="en" sz="1800">
                <a:solidFill>
                  <a:schemeClr val="accent3"/>
                </a:solidFill>
                <a:latin typeface="Comfortaa"/>
                <a:ea typeface="Comfortaa"/>
                <a:cs typeface="Comfortaa"/>
                <a:sym typeface="Comfortaa"/>
              </a:rPr>
            </a:br>
            <a:r>
              <a:rPr lang="en" sz="1800">
                <a:solidFill>
                  <a:schemeClr val="accent3"/>
                </a:solidFill>
                <a:latin typeface="Comfortaa"/>
                <a:ea typeface="Comfortaa"/>
                <a:cs typeface="Comfortaa"/>
                <a:sym typeface="Comfortaa"/>
              </a:rPr>
              <a:t>- higher costs</a:t>
            </a:r>
            <a:br>
              <a:rPr lang="en" sz="1800">
                <a:solidFill>
                  <a:schemeClr val="accent3"/>
                </a:solidFill>
                <a:latin typeface="Comfortaa"/>
                <a:ea typeface="Comfortaa"/>
                <a:cs typeface="Comfortaa"/>
                <a:sym typeface="Comfortaa"/>
              </a:rPr>
            </a:br>
            <a:r>
              <a:rPr lang="en" sz="1800">
                <a:solidFill>
                  <a:schemeClr val="accent3"/>
                </a:solidFill>
                <a:latin typeface="Comfortaa"/>
                <a:ea typeface="Comfortaa"/>
                <a:cs typeface="Comfortaa"/>
                <a:sym typeface="Comfortaa"/>
              </a:rPr>
              <a:t>- more complexity</a:t>
            </a:r>
            <a:br>
              <a:rPr lang="en" sz="1800">
                <a:solidFill>
                  <a:schemeClr val="accent3"/>
                </a:solidFill>
                <a:latin typeface="Comfortaa"/>
                <a:ea typeface="Comfortaa"/>
                <a:cs typeface="Comfortaa"/>
                <a:sym typeface="Comfortaa"/>
              </a:rPr>
            </a:br>
            <a:r>
              <a:rPr lang="en" sz="1800">
                <a:solidFill>
                  <a:schemeClr val="accent3"/>
                </a:solidFill>
                <a:latin typeface="Comfortaa"/>
                <a:ea typeface="Comfortaa"/>
                <a:cs typeface="Comfortaa"/>
                <a:sym typeface="Comfortaa"/>
              </a:rPr>
              <a:t>- national sovereignty issues</a:t>
            </a:r>
            <a:br>
              <a:rPr lang="en" sz="1800">
                <a:solidFill>
                  <a:schemeClr val="accent3"/>
                </a:solidFill>
                <a:latin typeface="Comfortaa"/>
                <a:ea typeface="Comfortaa"/>
                <a:cs typeface="Comfortaa"/>
                <a:sym typeface="Comfortaa"/>
              </a:rPr>
            </a:br>
            <a:r>
              <a:rPr lang="en" sz="1800">
                <a:solidFill>
                  <a:schemeClr val="accent3"/>
                </a:solidFill>
                <a:latin typeface="Comfortaa"/>
                <a:ea typeface="Comfortaa"/>
                <a:cs typeface="Comfortaa"/>
                <a:sym typeface="Comfortaa"/>
              </a:rPr>
              <a:t>- difficult for implementation and enforcement</a:t>
            </a:r>
            <a:endParaRPr sz="1800">
              <a:solidFill>
                <a:schemeClr val="accent3"/>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idx="4294967295" type="ctrTitle"/>
          </p:nvPr>
        </p:nvSpPr>
        <p:spPr>
          <a:xfrm>
            <a:off x="951200" y="98000"/>
            <a:ext cx="7801500" cy="92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THE PUZZLE:</a:t>
            </a:r>
            <a:endParaRPr>
              <a:latin typeface="Comfortaa Medium"/>
              <a:ea typeface="Comfortaa Medium"/>
              <a:cs typeface="Comfortaa Medium"/>
              <a:sym typeface="Comfortaa Medium"/>
            </a:endParaRPr>
          </a:p>
        </p:txBody>
      </p:sp>
      <p:sp>
        <p:nvSpPr>
          <p:cNvPr id="174" name="Google Shape;174;p28"/>
          <p:cNvSpPr txBox="1"/>
          <p:nvPr/>
        </p:nvSpPr>
        <p:spPr>
          <a:xfrm>
            <a:off x="6063625" y="3899575"/>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IDENTIY EXPANSION </a:t>
            </a:r>
            <a:endParaRPr sz="1800">
              <a:solidFill>
                <a:schemeClr val="accent1"/>
              </a:solidFill>
              <a:highlight>
                <a:schemeClr val="dk1"/>
              </a:highlight>
              <a:latin typeface="Oswald Light"/>
              <a:ea typeface="Oswald Light"/>
              <a:cs typeface="Oswald Light"/>
              <a:sym typeface="Oswald Light"/>
            </a:endParaRPr>
          </a:p>
        </p:txBody>
      </p:sp>
      <p:sp>
        <p:nvSpPr>
          <p:cNvPr id="175" name="Google Shape;175;p28"/>
          <p:cNvSpPr txBox="1"/>
          <p:nvPr/>
        </p:nvSpPr>
        <p:spPr>
          <a:xfrm>
            <a:off x="3157238" y="2741850"/>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E-WALLETS</a:t>
            </a:r>
            <a:endParaRPr sz="1800">
              <a:solidFill>
                <a:schemeClr val="accent1"/>
              </a:solidFill>
              <a:highlight>
                <a:schemeClr val="dk1"/>
              </a:highlight>
              <a:latin typeface="Oswald Light"/>
              <a:ea typeface="Oswald Light"/>
              <a:cs typeface="Oswald Light"/>
              <a:sym typeface="Oswald Light"/>
            </a:endParaRPr>
          </a:p>
        </p:txBody>
      </p:sp>
      <p:sp>
        <p:nvSpPr>
          <p:cNvPr id="176" name="Google Shape;176;p28"/>
          <p:cNvSpPr txBox="1"/>
          <p:nvPr/>
        </p:nvSpPr>
        <p:spPr>
          <a:xfrm>
            <a:off x="1957125" y="1505675"/>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CBDC links</a:t>
            </a:r>
            <a:endParaRPr sz="1800">
              <a:solidFill>
                <a:schemeClr val="accent1"/>
              </a:solidFill>
              <a:highlight>
                <a:schemeClr val="dk1"/>
              </a:highlight>
              <a:latin typeface="Oswald Light"/>
              <a:ea typeface="Oswald Light"/>
              <a:cs typeface="Oswald Light"/>
              <a:sym typeface="Oswald Light"/>
            </a:endParaRPr>
          </a:p>
        </p:txBody>
      </p:sp>
      <p:cxnSp>
        <p:nvCxnSpPr>
          <p:cNvPr id="177" name="Google Shape;177;p28"/>
          <p:cNvCxnSpPr>
            <a:stCxn id="174" idx="2"/>
          </p:cNvCxnSpPr>
          <p:nvPr/>
        </p:nvCxnSpPr>
        <p:spPr>
          <a:xfrm>
            <a:off x="6993025" y="4323775"/>
            <a:ext cx="568200" cy="986700"/>
          </a:xfrm>
          <a:prstGeom prst="straightConnector1">
            <a:avLst/>
          </a:prstGeom>
          <a:noFill/>
          <a:ln>
            <a:noFill/>
          </a:ln>
          <a:effectLst>
            <a:outerShdw blurRad="171450" rotWithShape="0" algn="bl" dir="3660000" dist="76200">
              <a:srgbClr val="000000">
                <a:alpha val="93000"/>
              </a:srgbClr>
            </a:outerShdw>
          </a:effectLst>
        </p:spPr>
      </p:cxnSp>
      <p:sp>
        <p:nvSpPr>
          <p:cNvPr id="178" name="Google Shape;178;p28"/>
          <p:cNvSpPr txBox="1"/>
          <p:nvPr/>
        </p:nvSpPr>
        <p:spPr>
          <a:xfrm>
            <a:off x="1175475" y="2675950"/>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SETS</a:t>
            </a:r>
            <a:endParaRPr sz="1800">
              <a:solidFill>
                <a:schemeClr val="accent1"/>
              </a:solidFill>
              <a:highlight>
                <a:schemeClr val="dk1"/>
              </a:highlight>
              <a:latin typeface="Oswald Light"/>
              <a:ea typeface="Oswald Light"/>
              <a:cs typeface="Oswald Light"/>
              <a:sym typeface="Oswald Light"/>
            </a:endParaRPr>
          </a:p>
          <a:p>
            <a:pPr indent="0" lvl="0" marL="0" marR="0" rtl="0" algn="l">
              <a:lnSpc>
                <a:spcPct val="100000"/>
              </a:lnSpc>
              <a:spcBef>
                <a:spcPts val="0"/>
              </a:spcBef>
              <a:spcAft>
                <a:spcPts val="0"/>
              </a:spcAft>
              <a:buNone/>
            </a:pPr>
            <a:r>
              <a:t/>
            </a:r>
            <a:endParaRPr sz="1800">
              <a:solidFill>
                <a:schemeClr val="accent1"/>
              </a:solidFill>
              <a:highlight>
                <a:schemeClr val="dk1"/>
              </a:highlight>
              <a:latin typeface="Oswald Light"/>
              <a:ea typeface="Oswald Light"/>
              <a:cs typeface="Oswald Light"/>
              <a:sym typeface="Oswald Light"/>
            </a:endParaRPr>
          </a:p>
        </p:txBody>
      </p:sp>
      <p:sp>
        <p:nvSpPr>
          <p:cNvPr id="179" name="Google Shape;179;p28"/>
          <p:cNvSpPr txBox="1"/>
          <p:nvPr/>
        </p:nvSpPr>
        <p:spPr>
          <a:xfrm>
            <a:off x="2558575" y="4072075"/>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Communication</a:t>
            </a:r>
            <a:endParaRPr sz="1800">
              <a:solidFill>
                <a:schemeClr val="accent1"/>
              </a:solidFill>
              <a:highlight>
                <a:schemeClr val="dk1"/>
              </a:highlight>
              <a:latin typeface="Oswald Light"/>
              <a:ea typeface="Oswald Light"/>
              <a:cs typeface="Oswald Light"/>
              <a:sym typeface="Oswald Light"/>
            </a:endParaRPr>
          </a:p>
        </p:txBody>
      </p:sp>
      <p:sp>
        <p:nvSpPr>
          <p:cNvPr id="180" name="Google Shape;180;p28"/>
          <p:cNvSpPr txBox="1"/>
          <p:nvPr/>
        </p:nvSpPr>
        <p:spPr>
          <a:xfrm>
            <a:off x="5224850" y="2359650"/>
            <a:ext cx="15339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Banking</a:t>
            </a:r>
            <a:endParaRPr sz="1800">
              <a:solidFill>
                <a:schemeClr val="accent1"/>
              </a:solidFill>
              <a:highlight>
                <a:schemeClr val="dk1"/>
              </a:highlight>
              <a:latin typeface="Oswald Light"/>
              <a:ea typeface="Oswald Light"/>
              <a:cs typeface="Oswald Light"/>
              <a:sym typeface="Oswald Light"/>
            </a:endParaRPr>
          </a:p>
        </p:txBody>
      </p:sp>
      <p:sp>
        <p:nvSpPr>
          <p:cNvPr id="181" name="Google Shape;181;p28"/>
          <p:cNvSpPr txBox="1"/>
          <p:nvPr/>
        </p:nvSpPr>
        <p:spPr>
          <a:xfrm>
            <a:off x="6149900" y="1905475"/>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SETS</a:t>
            </a:r>
            <a:endParaRPr sz="1800">
              <a:solidFill>
                <a:schemeClr val="accent1"/>
              </a:solidFill>
              <a:highlight>
                <a:schemeClr val="dk1"/>
              </a:highlight>
              <a:latin typeface="Oswald Light"/>
              <a:ea typeface="Oswald Light"/>
              <a:cs typeface="Oswald Light"/>
              <a:sym typeface="Oswald Light"/>
            </a:endParaRPr>
          </a:p>
          <a:p>
            <a:pPr indent="0" lvl="0" marL="0" marR="0" rtl="0" algn="l">
              <a:lnSpc>
                <a:spcPct val="100000"/>
              </a:lnSpc>
              <a:spcBef>
                <a:spcPts val="0"/>
              </a:spcBef>
              <a:spcAft>
                <a:spcPts val="0"/>
              </a:spcAft>
              <a:buNone/>
            </a:pPr>
            <a:r>
              <a:t/>
            </a:r>
            <a:endParaRPr sz="1800">
              <a:solidFill>
                <a:schemeClr val="accent1"/>
              </a:solidFill>
              <a:highlight>
                <a:schemeClr val="dk1"/>
              </a:highlight>
              <a:latin typeface="Oswald Light"/>
              <a:ea typeface="Oswald Light"/>
              <a:cs typeface="Oswald Light"/>
              <a:sym typeface="Oswald Light"/>
            </a:endParaRPr>
          </a:p>
        </p:txBody>
      </p:sp>
      <p:sp>
        <p:nvSpPr>
          <p:cNvPr id="182" name="Google Shape;182;p28"/>
          <p:cNvSpPr txBox="1"/>
          <p:nvPr/>
        </p:nvSpPr>
        <p:spPr>
          <a:xfrm>
            <a:off x="3922550" y="3551100"/>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SETS</a:t>
            </a:r>
            <a:endParaRPr sz="1800">
              <a:solidFill>
                <a:schemeClr val="accent1"/>
              </a:solidFill>
              <a:highlight>
                <a:schemeClr val="dk1"/>
              </a:highlight>
              <a:latin typeface="Oswald Light"/>
              <a:ea typeface="Oswald Light"/>
              <a:cs typeface="Oswald Light"/>
              <a:sym typeface="Oswald Light"/>
            </a:endParaRPr>
          </a:p>
          <a:p>
            <a:pPr indent="0" lvl="0" marL="0" marR="0" rtl="0" algn="l">
              <a:lnSpc>
                <a:spcPct val="100000"/>
              </a:lnSpc>
              <a:spcBef>
                <a:spcPts val="0"/>
              </a:spcBef>
              <a:spcAft>
                <a:spcPts val="0"/>
              </a:spcAft>
              <a:buNone/>
            </a:pPr>
            <a:r>
              <a:t/>
            </a:r>
            <a:endParaRPr sz="1800">
              <a:solidFill>
                <a:schemeClr val="accent1"/>
              </a:solidFill>
              <a:highlight>
                <a:schemeClr val="dk1"/>
              </a:highlight>
              <a:latin typeface="Oswald Light"/>
              <a:ea typeface="Oswald Light"/>
              <a:cs typeface="Oswald Light"/>
              <a:sym typeface="Oswald Light"/>
            </a:endParaRPr>
          </a:p>
        </p:txBody>
      </p:sp>
      <p:sp>
        <p:nvSpPr>
          <p:cNvPr id="183" name="Google Shape;183;p28"/>
          <p:cNvSpPr txBox="1"/>
          <p:nvPr/>
        </p:nvSpPr>
        <p:spPr>
          <a:xfrm>
            <a:off x="4291100" y="1081475"/>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SETS</a:t>
            </a:r>
            <a:endParaRPr sz="1800">
              <a:solidFill>
                <a:schemeClr val="accent1"/>
              </a:solidFill>
              <a:highlight>
                <a:schemeClr val="dk1"/>
              </a:highlight>
              <a:latin typeface="Oswald Light"/>
              <a:ea typeface="Oswald Light"/>
              <a:cs typeface="Oswald Light"/>
              <a:sym typeface="Oswald Light"/>
            </a:endParaRPr>
          </a:p>
          <a:p>
            <a:pPr indent="0" lvl="0" marL="0" marR="0" rtl="0" algn="l">
              <a:lnSpc>
                <a:spcPct val="100000"/>
              </a:lnSpc>
              <a:spcBef>
                <a:spcPts val="0"/>
              </a:spcBef>
              <a:spcAft>
                <a:spcPts val="0"/>
              </a:spcAft>
              <a:buNone/>
            </a:pPr>
            <a:r>
              <a:t/>
            </a:r>
            <a:endParaRPr sz="1800">
              <a:solidFill>
                <a:schemeClr val="accent1"/>
              </a:solidFill>
              <a:highlight>
                <a:schemeClr val="dk1"/>
              </a:highlight>
              <a:latin typeface="Oswald Light"/>
              <a:ea typeface="Oswald Light"/>
              <a:cs typeface="Oswald Light"/>
              <a:sym typeface="Oswald Light"/>
            </a:endParaRPr>
          </a:p>
        </p:txBody>
      </p:sp>
      <p:sp>
        <p:nvSpPr>
          <p:cNvPr id="184" name="Google Shape;184;p28"/>
          <p:cNvSpPr txBox="1"/>
          <p:nvPr/>
        </p:nvSpPr>
        <p:spPr>
          <a:xfrm>
            <a:off x="1493275" y="3546525"/>
            <a:ext cx="1296300" cy="3531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CSAM</a:t>
            </a:r>
            <a:endParaRPr sz="1800">
              <a:solidFill>
                <a:schemeClr val="accent3"/>
              </a:solidFill>
              <a:latin typeface="Average"/>
              <a:ea typeface="Average"/>
              <a:cs typeface="Average"/>
              <a:sym typeface="Average"/>
            </a:endParaRPr>
          </a:p>
        </p:txBody>
      </p:sp>
      <p:sp>
        <p:nvSpPr>
          <p:cNvPr id="185" name="Google Shape;185;p28"/>
          <p:cNvSpPr txBox="1"/>
          <p:nvPr/>
        </p:nvSpPr>
        <p:spPr>
          <a:xfrm>
            <a:off x="3478350" y="1911663"/>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DNS control</a:t>
            </a:r>
            <a:endParaRPr sz="1800">
              <a:solidFill>
                <a:schemeClr val="accent1"/>
              </a:solidFill>
              <a:highlight>
                <a:schemeClr val="dk1"/>
              </a:highlight>
              <a:latin typeface="Oswald Light"/>
              <a:ea typeface="Oswald Light"/>
              <a:cs typeface="Oswald Light"/>
              <a:sym typeface="Oswald Light"/>
            </a:endParaRPr>
          </a:p>
        </p:txBody>
      </p:sp>
      <p:sp>
        <p:nvSpPr>
          <p:cNvPr id="186" name="Google Shape;186;p28"/>
          <p:cNvSpPr txBox="1"/>
          <p:nvPr/>
        </p:nvSpPr>
        <p:spPr>
          <a:xfrm>
            <a:off x="5570113" y="2955375"/>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EUCS</a:t>
            </a:r>
            <a:endParaRPr sz="1800">
              <a:solidFill>
                <a:schemeClr val="accent1"/>
              </a:solidFill>
              <a:highlight>
                <a:schemeClr val="dk1"/>
              </a:highlight>
              <a:latin typeface="Oswald Light"/>
              <a:ea typeface="Oswald Light"/>
              <a:cs typeface="Oswald Light"/>
              <a:sym typeface="Oswald Light"/>
            </a:endParaRPr>
          </a:p>
        </p:txBody>
      </p:sp>
      <p:sp>
        <p:nvSpPr>
          <p:cNvPr id="187" name="Google Shape;187;p28"/>
          <p:cNvSpPr txBox="1"/>
          <p:nvPr/>
        </p:nvSpPr>
        <p:spPr>
          <a:xfrm>
            <a:off x="2462325" y="3333125"/>
            <a:ext cx="1353600" cy="2706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15 min. city</a:t>
            </a:r>
            <a:endParaRPr sz="1800">
              <a:solidFill>
                <a:schemeClr val="accent3"/>
              </a:solidFill>
              <a:latin typeface="Average"/>
              <a:ea typeface="Average"/>
              <a:cs typeface="Average"/>
              <a:sym typeface="Averag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29"/>
          <p:cNvPicPr preferRelativeResize="0"/>
          <p:nvPr/>
        </p:nvPicPr>
        <p:blipFill>
          <a:blip r:embed="rId3">
            <a:alphaModFix/>
          </a:blip>
          <a:stretch>
            <a:fillRect/>
          </a:stretch>
        </p:blipFill>
        <p:spPr>
          <a:xfrm>
            <a:off x="172450" y="212116"/>
            <a:ext cx="8799099" cy="4931376"/>
          </a:xfrm>
          <a:prstGeom prst="rect">
            <a:avLst/>
          </a:prstGeom>
          <a:noFill/>
          <a:ln>
            <a:noFill/>
          </a:ln>
        </p:spPr>
      </p:pic>
      <p:sp>
        <p:nvSpPr>
          <p:cNvPr id="193" name="Google Shape;193;p29"/>
          <p:cNvSpPr txBox="1"/>
          <p:nvPr>
            <p:ph idx="4294967295" type="subTitle"/>
          </p:nvPr>
        </p:nvSpPr>
        <p:spPr>
          <a:xfrm>
            <a:off x="272025" y="304000"/>
            <a:ext cx="4743600" cy="1056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1200"/>
              </a:spcAft>
              <a:buSzPts val="605"/>
              <a:buNone/>
            </a:pPr>
            <a:r>
              <a:rPr lang="en" sz="1754">
                <a:solidFill>
                  <a:schemeClr val="lt1"/>
                </a:solidFill>
                <a:highlight>
                  <a:schemeClr val="dk1"/>
                </a:highlight>
                <a:latin typeface="Comfortaa SemiBold"/>
                <a:ea typeface="Comfortaa SemiBold"/>
                <a:cs typeface="Comfortaa SemiBold"/>
                <a:sym typeface="Comfortaa SemiBold"/>
              </a:rPr>
              <a:t>All these “tools” to “protect us”... </a:t>
            </a:r>
            <a:br>
              <a:rPr lang="en" sz="1754">
                <a:solidFill>
                  <a:schemeClr val="lt1"/>
                </a:solidFill>
                <a:highlight>
                  <a:schemeClr val="dk1"/>
                </a:highlight>
                <a:latin typeface="Comfortaa SemiBold"/>
                <a:ea typeface="Comfortaa SemiBold"/>
                <a:cs typeface="Comfortaa SemiBold"/>
                <a:sym typeface="Comfortaa SemiBold"/>
              </a:rPr>
            </a:br>
            <a:r>
              <a:rPr lang="en" sz="1754">
                <a:solidFill>
                  <a:schemeClr val="lt1"/>
                </a:solidFill>
                <a:highlight>
                  <a:schemeClr val="dk1"/>
                </a:highlight>
                <a:latin typeface="Comfortaa SemiBold"/>
                <a:ea typeface="Comfortaa SemiBold"/>
                <a:cs typeface="Comfortaa SemiBold"/>
                <a:sym typeface="Comfortaa SemiBold"/>
              </a:rPr>
              <a:t>Will form a “Digital dragnet” over time</a:t>
            </a:r>
            <a:endParaRPr sz="1754">
              <a:solidFill>
                <a:schemeClr val="lt1"/>
              </a:solidFill>
              <a:highlight>
                <a:schemeClr val="dk1"/>
              </a:highlight>
              <a:latin typeface="Comfortaa SemiBold"/>
              <a:ea typeface="Comfortaa SemiBold"/>
              <a:cs typeface="Comfortaa SemiBold"/>
              <a:sym typeface="Comfortaa SemiBold"/>
            </a:endParaRPr>
          </a:p>
        </p:txBody>
      </p:sp>
      <p:sp>
        <p:nvSpPr>
          <p:cNvPr id="194" name="Google Shape;194;p29"/>
          <p:cNvSpPr txBox="1"/>
          <p:nvPr/>
        </p:nvSpPr>
        <p:spPr>
          <a:xfrm>
            <a:off x="1751825" y="4614025"/>
            <a:ext cx="6262500" cy="4611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rgbClr val="000000"/>
              </a:buClr>
              <a:buSzPts val="605"/>
              <a:buFont typeface="Arial"/>
              <a:buNone/>
            </a:pPr>
            <a:r>
              <a:rPr lang="en" sz="1455">
                <a:solidFill>
                  <a:schemeClr val="accent3"/>
                </a:solidFill>
                <a:latin typeface="Comfortaa"/>
                <a:ea typeface="Comfortaa"/>
                <a:cs typeface="Comfortaa"/>
                <a:sym typeface="Comfortaa"/>
              </a:rPr>
              <a:t>or   : “a democratic, social, safe place to live in prosperity” :)</a:t>
            </a:r>
            <a:endParaRPr sz="1455">
              <a:solidFill>
                <a:schemeClr val="accent3"/>
              </a:solidFill>
              <a:latin typeface="Comfortaa"/>
              <a:ea typeface="Comfortaa"/>
              <a:cs typeface="Comfortaa"/>
              <a:sym typeface="Comfortaa"/>
            </a:endParaRPr>
          </a:p>
          <a:p>
            <a:pPr indent="0" lvl="0" marL="0" rtl="0" algn="l">
              <a:spcBef>
                <a:spcPts val="1200"/>
              </a:spcBef>
              <a:spcAft>
                <a:spcPts val="0"/>
              </a:spcAft>
              <a:buNone/>
            </a:pPr>
            <a:r>
              <a:t/>
            </a:r>
            <a:endParaRPr sz="1800">
              <a:solidFill>
                <a:schemeClr val="accent3"/>
              </a:solidFill>
              <a:latin typeface="Average"/>
              <a:ea typeface="Average"/>
              <a:cs typeface="Average"/>
              <a:sym typeface="Average"/>
            </a:endParaRPr>
          </a:p>
        </p:txBody>
      </p:sp>
      <p:sp>
        <p:nvSpPr>
          <p:cNvPr id="195" name="Google Shape;195;p29"/>
          <p:cNvSpPr txBox="1"/>
          <p:nvPr/>
        </p:nvSpPr>
        <p:spPr>
          <a:xfrm>
            <a:off x="5346050" y="3799338"/>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IDENTIY EXPANSION </a:t>
            </a:r>
            <a:endParaRPr sz="1800">
              <a:solidFill>
                <a:schemeClr val="accent1"/>
              </a:solidFill>
              <a:highlight>
                <a:schemeClr val="dk1"/>
              </a:highlight>
              <a:latin typeface="Oswald Light"/>
              <a:ea typeface="Oswald Light"/>
              <a:cs typeface="Oswald Light"/>
              <a:sym typeface="Oswald Light"/>
            </a:endParaRPr>
          </a:p>
        </p:txBody>
      </p:sp>
      <p:sp>
        <p:nvSpPr>
          <p:cNvPr id="196" name="Google Shape;196;p29"/>
          <p:cNvSpPr txBox="1"/>
          <p:nvPr/>
        </p:nvSpPr>
        <p:spPr>
          <a:xfrm>
            <a:off x="3157238" y="2741850"/>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E-WALLETS</a:t>
            </a:r>
            <a:endParaRPr sz="1800">
              <a:solidFill>
                <a:schemeClr val="accent1"/>
              </a:solidFill>
              <a:highlight>
                <a:schemeClr val="dk1"/>
              </a:highlight>
              <a:latin typeface="Oswald Light"/>
              <a:ea typeface="Oswald Light"/>
              <a:cs typeface="Oswald Light"/>
              <a:sym typeface="Oswald Light"/>
            </a:endParaRPr>
          </a:p>
        </p:txBody>
      </p:sp>
      <p:sp>
        <p:nvSpPr>
          <p:cNvPr id="197" name="Google Shape;197;p29"/>
          <p:cNvSpPr txBox="1"/>
          <p:nvPr/>
        </p:nvSpPr>
        <p:spPr>
          <a:xfrm>
            <a:off x="2713200" y="1541825"/>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CBDC</a:t>
            </a:r>
            <a:endParaRPr sz="1800">
              <a:solidFill>
                <a:schemeClr val="accent1"/>
              </a:solidFill>
              <a:highlight>
                <a:schemeClr val="dk1"/>
              </a:highlight>
              <a:latin typeface="Oswald Light"/>
              <a:ea typeface="Oswald Light"/>
              <a:cs typeface="Oswald Light"/>
              <a:sym typeface="Oswald Light"/>
            </a:endParaRPr>
          </a:p>
        </p:txBody>
      </p:sp>
      <p:cxnSp>
        <p:nvCxnSpPr>
          <p:cNvPr id="198" name="Google Shape;198;p29"/>
          <p:cNvCxnSpPr>
            <a:stCxn id="195" idx="2"/>
          </p:cNvCxnSpPr>
          <p:nvPr/>
        </p:nvCxnSpPr>
        <p:spPr>
          <a:xfrm>
            <a:off x="6275450" y="4223538"/>
            <a:ext cx="568200" cy="986700"/>
          </a:xfrm>
          <a:prstGeom prst="straightConnector1">
            <a:avLst/>
          </a:prstGeom>
          <a:noFill/>
          <a:ln>
            <a:noFill/>
          </a:ln>
          <a:effectLst>
            <a:outerShdw blurRad="171450" rotWithShape="0" algn="bl" dir="3660000" dist="76200">
              <a:srgbClr val="000000">
                <a:alpha val="93000"/>
              </a:srgbClr>
            </a:outerShdw>
          </a:effectLst>
        </p:spPr>
      </p:cxnSp>
      <p:sp>
        <p:nvSpPr>
          <p:cNvPr id="199" name="Google Shape;199;p29"/>
          <p:cNvSpPr txBox="1"/>
          <p:nvPr/>
        </p:nvSpPr>
        <p:spPr>
          <a:xfrm>
            <a:off x="3535825" y="3601050"/>
            <a:ext cx="1858800" cy="4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SETS</a:t>
            </a:r>
            <a:endParaRPr sz="1800">
              <a:solidFill>
                <a:schemeClr val="accent1"/>
              </a:solidFill>
              <a:highlight>
                <a:schemeClr val="dk1"/>
              </a:highlight>
              <a:latin typeface="Oswald Light"/>
              <a:ea typeface="Oswald Light"/>
              <a:cs typeface="Oswald Light"/>
              <a:sym typeface="Oswald Light"/>
            </a:endParaRPr>
          </a:p>
          <a:p>
            <a:pPr indent="0" lvl="0" marL="0" marR="0" rtl="0" algn="l">
              <a:lnSpc>
                <a:spcPct val="100000"/>
              </a:lnSpc>
              <a:spcBef>
                <a:spcPts val="0"/>
              </a:spcBef>
              <a:spcAft>
                <a:spcPts val="0"/>
              </a:spcAft>
              <a:buNone/>
            </a:pPr>
            <a:r>
              <a:t/>
            </a:r>
            <a:endParaRPr sz="1800">
              <a:solidFill>
                <a:schemeClr val="accent1"/>
              </a:solidFill>
              <a:highlight>
                <a:schemeClr val="dk1"/>
              </a:highlight>
              <a:latin typeface="Oswald Light"/>
              <a:ea typeface="Oswald Light"/>
              <a:cs typeface="Oswald Light"/>
              <a:sym typeface="Oswald Light"/>
            </a:endParaRPr>
          </a:p>
        </p:txBody>
      </p:sp>
      <p:sp>
        <p:nvSpPr>
          <p:cNvPr id="200" name="Google Shape;200;p29"/>
          <p:cNvSpPr txBox="1"/>
          <p:nvPr/>
        </p:nvSpPr>
        <p:spPr>
          <a:xfrm>
            <a:off x="4757000" y="3129613"/>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Communication</a:t>
            </a:r>
            <a:endParaRPr sz="1800">
              <a:solidFill>
                <a:schemeClr val="accent1"/>
              </a:solidFill>
              <a:highlight>
                <a:schemeClr val="dk1"/>
              </a:highlight>
              <a:latin typeface="Oswald Light"/>
              <a:ea typeface="Oswald Light"/>
              <a:cs typeface="Oswald Light"/>
              <a:sym typeface="Oswald Light"/>
            </a:endParaRPr>
          </a:p>
        </p:txBody>
      </p:sp>
      <p:sp>
        <p:nvSpPr>
          <p:cNvPr id="201" name="Google Shape;201;p29"/>
          <p:cNvSpPr txBox="1"/>
          <p:nvPr/>
        </p:nvSpPr>
        <p:spPr>
          <a:xfrm>
            <a:off x="5224850" y="2359650"/>
            <a:ext cx="15339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Banking</a:t>
            </a:r>
            <a:endParaRPr sz="1800">
              <a:solidFill>
                <a:schemeClr val="accent1"/>
              </a:solidFill>
              <a:highlight>
                <a:schemeClr val="dk1"/>
              </a:highlight>
              <a:latin typeface="Oswald Light"/>
              <a:ea typeface="Oswald Light"/>
              <a:cs typeface="Oswald Light"/>
              <a:sym typeface="Oswald Light"/>
            </a:endParaRPr>
          </a:p>
        </p:txBody>
      </p:sp>
      <p:sp>
        <p:nvSpPr>
          <p:cNvPr id="202" name="Google Shape;202;p29"/>
          <p:cNvSpPr txBox="1"/>
          <p:nvPr/>
        </p:nvSpPr>
        <p:spPr>
          <a:xfrm>
            <a:off x="6512825" y="3341713"/>
            <a:ext cx="1858800" cy="4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More </a:t>
            </a:r>
            <a:r>
              <a:rPr lang="en" sz="1800">
                <a:solidFill>
                  <a:schemeClr val="accent1"/>
                </a:solidFill>
                <a:highlight>
                  <a:schemeClr val="dk1"/>
                </a:highlight>
                <a:latin typeface="Oswald Light"/>
                <a:ea typeface="Oswald Light"/>
                <a:cs typeface="Oswald Light"/>
                <a:sym typeface="Oswald Light"/>
              </a:rPr>
              <a:t>METADATA </a:t>
            </a:r>
            <a:endParaRPr sz="1800">
              <a:solidFill>
                <a:schemeClr val="accent1"/>
              </a:solidFill>
              <a:highlight>
                <a:schemeClr val="dk1"/>
              </a:highlight>
              <a:latin typeface="Oswald Light"/>
              <a:ea typeface="Oswald Light"/>
              <a:cs typeface="Oswald Light"/>
              <a:sym typeface="Oswald Light"/>
            </a:endParaRPr>
          </a:p>
          <a:p>
            <a:pPr indent="0" lvl="0" marL="0" marR="0" rtl="0" algn="l">
              <a:lnSpc>
                <a:spcPct val="100000"/>
              </a:lnSpc>
              <a:spcBef>
                <a:spcPts val="0"/>
              </a:spcBef>
              <a:spcAft>
                <a:spcPts val="0"/>
              </a:spcAft>
              <a:buNone/>
            </a:pPr>
            <a:r>
              <a:t/>
            </a:r>
            <a:endParaRPr sz="1800">
              <a:solidFill>
                <a:schemeClr val="accent1"/>
              </a:solidFill>
              <a:highlight>
                <a:schemeClr val="dk1"/>
              </a:highlight>
              <a:latin typeface="Oswald Light"/>
              <a:ea typeface="Oswald Light"/>
              <a:cs typeface="Oswald Light"/>
              <a:sym typeface="Oswald Light"/>
            </a:endParaRPr>
          </a:p>
        </p:txBody>
      </p:sp>
      <p:sp>
        <p:nvSpPr>
          <p:cNvPr id="203" name="Google Shape;203;p29"/>
          <p:cNvSpPr txBox="1"/>
          <p:nvPr/>
        </p:nvSpPr>
        <p:spPr>
          <a:xfrm>
            <a:off x="3953675" y="3986625"/>
            <a:ext cx="1858800" cy="4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Telecom </a:t>
            </a:r>
            <a:endParaRPr sz="1800">
              <a:solidFill>
                <a:schemeClr val="accent1"/>
              </a:solidFill>
              <a:highlight>
                <a:schemeClr val="dk1"/>
              </a:highlight>
              <a:latin typeface="Oswald Light"/>
              <a:ea typeface="Oswald Light"/>
              <a:cs typeface="Oswald Light"/>
              <a:sym typeface="Oswald Light"/>
            </a:endParaRPr>
          </a:p>
          <a:p>
            <a:pPr indent="0" lvl="0" marL="0" marR="0" rtl="0" algn="l">
              <a:lnSpc>
                <a:spcPct val="100000"/>
              </a:lnSpc>
              <a:spcBef>
                <a:spcPts val="0"/>
              </a:spcBef>
              <a:spcAft>
                <a:spcPts val="0"/>
              </a:spcAft>
              <a:buNone/>
            </a:pPr>
            <a:r>
              <a:t/>
            </a:r>
            <a:endParaRPr sz="1800">
              <a:solidFill>
                <a:schemeClr val="accent1"/>
              </a:solidFill>
              <a:highlight>
                <a:schemeClr val="dk1"/>
              </a:highlight>
              <a:latin typeface="Oswald Light"/>
              <a:ea typeface="Oswald Light"/>
              <a:cs typeface="Oswald Light"/>
              <a:sym typeface="Oswald Light"/>
            </a:endParaRPr>
          </a:p>
        </p:txBody>
      </p:sp>
      <p:sp>
        <p:nvSpPr>
          <p:cNvPr id="204" name="Google Shape;204;p29"/>
          <p:cNvSpPr txBox="1"/>
          <p:nvPr/>
        </p:nvSpPr>
        <p:spPr>
          <a:xfrm>
            <a:off x="3328750" y="2272625"/>
            <a:ext cx="1858800" cy="4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METADATA  SETS</a:t>
            </a:r>
            <a:endParaRPr sz="1800">
              <a:solidFill>
                <a:schemeClr val="accent1"/>
              </a:solidFill>
              <a:highlight>
                <a:schemeClr val="dk1"/>
              </a:highlight>
              <a:latin typeface="Oswald Light"/>
              <a:ea typeface="Oswald Light"/>
              <a:cs typeface="Oswald Light"/>
              <a:sym typeface="Oswald Light"/>
            </a:endParaRPr>
          </a:p>
          <a:p>
            <a:pPr indent="0" lvl="0" marL="0" marR="0" rtl="0" algn="l">
              <a:lnSpc>
                <a:spcPct val="100000"/>
              </a:lnSpc>
              <a:spcBef>
                <a:spcPts val="0"/>
              </a:spcBef>
              <a:spcAft>
                <a:spcPts val="0"/>
              </a:spcAft>
              <a:buNone/>
            </a:pPr>
            <a:r>
              <a:t/>
            </a:r>
            <a:endParaRPr sz="1800">
              <a:solidFill>
                <a:schemeClr val="accent1"/>
              </a:solidFill>
              <a:highlight>
                <a:schemeClr val="dk1"/>
              </a:highlight>
              <a:latin typeface="Oswald Light"/>
              <a:ea typeface="Oswald Light"/>
              <a:cs typeface="Oswald Light"/>
              <a:sym typeface="Oswald Light"/>
            </a:endParaRPr>
          </a:p>
        </p:txBody>
      </p:sp>
      <p:sp>
        <p:nvSpPr>
          <p:cNvPr id="205" name="Google Shape;205;p29"/>
          <p:cNvSpPr txBox="1"/>
          <p:nvPr/>
        </p:nvSpPr>
        <p:spPr>
          <a:xfrm>
            <a:off x="3376650" y="1879925"/>
            <a:ext cx="871200" cy="3423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CSAM</a:t>
            </a:r>
            <a:endParaRPr sz="1800">
              <a:solidFill>
                <a:schemeClr val="accent1"/>
              </a:solidFill>
              <a:highlight>
                <a:schemeClr val="dk1"/>
              </a:highlight>
              <a:latin typeface="Oswald Light"/>
              <a:ea typeface="Oswald Light"/>
              <a:cs typeface="Oswald Light"/>
              <a:sym typeface="Oswald Light"/>
            </a:endParaRPr>
          </a:p>
        </p:txBody>
      </p:sp>
      <p:sp>
        <p:nvSpPr>
          <p:cNvPr id="206" name="Google Shape;206;p29"/>
          <p:cNvSpPr txBox="1"/>
          <p:nvPr/>
        </p:nvSpPr>
        <p:spPr>
          <a:xfrm>
            <a:off x="2348450" y="1883075"/>
            <a:ext cx="808800" cy="3360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DNS</a:t>
            </a:r>
            <a:endParaRPr sz="1800">
              <a:solidFill>
                <a:schemeClr val="accent3"/>
              </a:solidFill>
              <a:latin typeface="Average"/>
              <a:ea typeface="Average"/>
              <a:cs typeface="Average"/>
              <a:sym typeface="Average"/>
            </a:endParaRPr>
          </a:p>
        </p:txBody>
      </p:sp>
      <p:sp>
        <p:nvSpPr>
          <p:cNvPr id="207" name="Google Shape;207;p29"/>
          <p:cNvSpPr txBox="1"/>
          <p:nvPr/>
        </p:nvSpPr>
        <p:spPr>
          <a:xfrm>
            <a:off x="3157238" y="2741850"/>
            <a:ext cx="1858800" cy="4242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E-WALLETS</a:t>
            </a:r>
            <a:endParaRPr sz="1800">
              <a:solidFill>
                <a:schemeClr val="accent1"/>
              </a:solidFill>
              <a:highlight>
                <a:schemeClr val="dk1"/>
              </a:highlight>
              <a:latin typeface="Oswald Light"/>
              <a:ea typeface="Oswald Light"/>
              <a:cs typeface="Oswald Light"/>
              <a:sym typeface="Oswald Light"/>
            </a:endParaRPr>
          </a:p>
        </p:txBody>
      </p:sp>
      <p:sp>
        <p:nvSpPr>
          <p:cNvPr id="208" name="Google Shape;208;p29"/>
          <p:cNvSpPr txBox="1"/>
          <p:nvPr/>
        </p:nvSpPr>
        <p:spPr>
          <a:xfrm>
            <a:off x="4418525" y="2771538"/>
            <a:ext cx="929100" cy="336000"/>
          </a:xfrm>
          <a:prstGeom prst="rect">
            <a:avLst/>
          </a:prstGeom>
          <a:noFill/>
          <a:ln>
            <a:noFill/>
          </a:ln>
          <a:effectLst>
            <a:outerShdw blurRad="171450" rotWithShape="0" algn="bl" dir="3660000" dist="76200">
              <a:srgbClr val="000000">
                <a:alpha val="93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EUCS</a:t>
            </a:r>
            <a:endParaRPr sz="1800">
              <a:solidFill>
                <a:schemeClr val="accent3"/>
              </a:solidFill>
              <a:latin typeface="Average"/>
              <a:ea typeface="Average"/>
              <a:cs typeface="Average"/>
              <a:sym typeface="Average"/>
            </a:endParaRPr>
          </a:p>
        </p:txBody>
      </p:sp>
      <p:sp>
        <p:nvSpPr>
          <p:cNvPr id="209" name="Google Shape;209;p29"/>
          <p:cNvSpPr txBox="1"/>
          <p:nvPr/>
        </p:nvSpPr>
        <p:spPr>
          <a:xfrm>
            <a:off x="7166600" y="4025250"/>
            <a:ext cx="1658100" cy="46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15 </a:t>
            </a:r>
            <a:r>
              <a:rPr lang="en" sz="1800">
                <a:solidFill>
                  <a:schemeClr val="accent1"/>
                </a:solidFill>
                <a:highlight>
                  <a:schemeClr val="dk1"/>
                </a:highlight>
                <a:latin typeface="Oswald Light"/>
                <a:ea typeface="Oswald Light"/>
                <a:cs typeface="Oswald Light"/>
                <a:sym typeface="Oswald Light"/>
              </a:rPr>
              <a:t>minute </a:t>
            </a:r>
            <a:r>
              <a:rPr lang="en" sz="1800">
                <a:solidFill>
                  <a:schemeClr val="accent1"/>
                </a:solidFill>
                <a:highlight>
                  <a:schemeClr val="dk1"/>
                </a:highlight>
                <a:latin typeface="Oswald Light"/>
                <a:ea typeface="Oswald Light"/>
                <a:cs typeface="Oswald Light"/>
                <a:sym typeface="Oswald Light"/>
              </a:rPr>
              <a:t>cities</a:t>
            </a:r>
            <a:endParaRPr sz="1800">
              <a:solidFill>
                <a:schemeClr val="accent3"/>
              </a:solidFill>
              <a:latin typeface="Average"/>
              <a:ea typeface="Average"/>
              <a:cs typeface="Average"/>
              <a:sym typeface="Average"/>
            </a:endParaRPr>
          </a:p>
        </p:txBody>
      </p:sp>
      <p:sp>
        <p:nvSpPr>
          <p:cNvPr id="210" name="Google Shape;210;p29"/>
          <p:cNvSpPr txBox="1"/>
          <p:nvPr/>
        </p:nvSpPr>
        <p:spPr>
          <a:xfrm>
            <a:off x="6096000" y="2886075"/>
            <a:ext cx="762000" cy="33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800">
                <a:solidFill>
                  <a:schemeClr val="accent1"/>
                </a:solidFill>
                <a:highlight>
                  <a:schemeClr val="dk1"/>
                </a:highlight>
                <a:latin typeface="Oswald Light"/>
                <a:ea typeface="Oswald Light"/>
                <a:cs typeface="Oswald Light"/>
                <a:sym typeface="Oswald Light"/>
              </a:rPr>
              <a:t>ePR</a:t>
            </a:r>
            <a:endParaRPr sz="1800">
              <a:solidFill>
                <a:schemeClr val="accent3"/>
              </a:solidFill>
              <a:latin typeface="Average"/>
              <a:ea typeface="Average"/>
              <a:cs typeface="Average"/>
              <a:sym typeface="Averag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0"/>
          <p:cNvSpPr txBox="1"/>
          <p:nvPr/>
        </p:nvSpPr>
        <p:spPr>
          <a:xfrm>
            <a:off x="495975" y="568125"/>
            <a:ext cx="8287200" cy="430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1" sz="1800">
              <a:solidFill>
                <a:schemeClr val="accent3"/>
              </a:solidFill>
              <a:latin typeface="Average"/>
              <a:ea typeface="Average"/>
              <a:cs typeface="Average"/>
              <a:sym typeface="Average"/>
            </a:endParaRPr>
          </a:p>
          <a:p>
            <a:pPr indent="0" lvl="0" marL="0" rtl="0" algn="l">
              <a:lnSpc>
                <a:spcPct val="115000"/>
              </a:lnSpc>
              <a:spcBef>
                <a:spcPts val="1200"/>
              </a:spcBef>
              <a:spcAft>
                <a:spcPts val="0"/>
              </a:spcAft>
              <a:buNone/>
            </a:pPr>
            <a:r>
              <a:rPr b="1" lang="en" sz="1800">
                <a:solidFill>
                  <a:schemeClr val="accent3"/>
                </a:solidFill>
                <a:latin typeface="Comfortaa"/>
                <a:ea typeface="Comfortaa"/>
                <a:cs typeface="Comfortaa"/>
                <a:sym typeface="Comfortaa"/>
              </a:rPr>
              <a:t>The EU must use its regulations to maintain or expand control, as it cannot gain or lose new members or users. Everything is imposed to sustain its own system, much like old nation-states, empires, or the USSR.</a:t>
            </a:r>
            <a:endParaRPr b="1" sz="1800">
              <a:solidFill>
                <a:schemeClr val="accent3"/>
              </a:solidFill>
              <a:latin typeface="Comfortaa"/>
              <a:ea typeface="Comfortaa"/>
              <a:cs typeface="Comfortaa"/>
              <a:sym typeface="Comfortaa"/>
            </a:endParaRPr>
          </a:p>
          <a:p>
            <a:pPr indent="0" lvl="0" marL="0" rtl="0" algn="l">
              <a:lnSpc>
                <a:spcPct val="115000"/>
              </a:lnSpc>
              <a:spcBef>
                <a:spcPts val="1200"/>
              </a:spcBef>
              <a:spcAft>
                <a:spcPts val="0"/>
              </a:spcAft>
              <a:buNone/>
            </a:pPr>
            <a:r>
              <a:rPr b="1" lang="en" sz="1800">
                <a:solidFill>
                  <a:schemeClr val="accent3"/>
                </a:solidFill>
                <a:latin typeface="Comfortaa"/>
                <a:ea typeface="Comfortaa"/>
                <a:cs typeface="Comfortaa"/>
                <a:sym typeface="Comfortaa"/>
              </a:rPr>
              <a:t>The rules and the method of “consensus” nudging/imposing must be enforced from the top down; it is not sold in an open market of ideas or ideologies.</a:t>
            </a:r>
            <a:endParaRPr b="1" sz="1800">
              <a:solidFill>
                <a:schemeClr val="accent3"/>
              </a:solidFill>
              <a:latin typeface="Comfortaa"/>
              <a:ea typeface="Comfortaa"/>
              <a:cs typeface="Comfortaa"/>
              <a:sym typeface="Comfortaa"/>
            </a:endParaRPr>
          </a:p>
          <a:p>
            <a:pPr indent="0" lvl="0" marL="0" rtl="0" algn="l">
              <a:lnSpc>
                <a:spcPct val="115000"/>
              </a:lnSpc>
              <a:spcBef>
                <a:spcPts val="1200"/>
              </a:spcBef>
              <a:spcAft>
                <a:spcPts val="0"/>
              </a:spcAft>
              <a:buNone/>
            </a:pPr>
            <a:r>
              <a:rPr b="1" lang="en" sz="1800">
                <a:solidFill>
                  <a:srgbClr val="E69138"/>
                </a:solidFill>
                <a:latin typeface="Comfortaa"/>
                <a:ea typeface="Comfortaa"/>
                <a:cs typeface="Comfortaa"/>
                <a:sym typeface="Comfortaa"/>
              </a:rPr>
              <a:t>With proof-of-stake (fiat) at its core.</a:t>
            </a:r>
            <a:endParaRPr b="1" sz="1800">
              <a:solidFill>
                <a:srgbClr val="E69138"/>
              </a:solidFill>
              <a:latin typeface="Comfortaa"/>
              <a:ea typeface="Comfortaa"/>
              <a:cs typeface="Comfortaa"/>
              <a:sym typeface="Comfortaa"/>
            </a:endParaRPr>
          </a:p>
          <a:p>
            <a:pPr indent="0" lvl="0" marL="0" marR="0" rtl="0" algn="l">
              <a:lnSpc>
                <a:spcPct val="100000"/>
              </a:lnSpc>
              <a:spcBef>
                <a:spcPts val="1200"/>
              </a:spcBef>
              <a:spcAft>
                <a:spcPts val="0"/>
              </a:spcAft>
              <a:buNone/>
            </a:pPr>
            <a:br>
              <a:rPr lang="en" sz="1800">
                <a:solidFill>
                  <a:schemeClr val="accent3"/>
                </a:solidFill>
                <a:latin typeface="Comfortaa"/>
                <a:ea typeface="Comfortaa"/>
                <a:cs typeface="Comfortaa"/>
                <a:sym typeface="Comfortaa"/>
              </a:rPr>
            </a:br>
            <a:br>
              <a:rPr lang="en" sz="1800">
                <a:solidFill>
                  <a:schemeClr val="accent3"/>
                </a:solidFill>
                <a:latin typeface="Comfortaa"/>
                <a:ea typeface="Comfortaa"/>
                <a:cs typeface="Comfortaa"/>
                <a:sym typeface="Comfortaa"/>
              </a:rPr>
            </a:br>
            <a:endParaRPr sz="1800">
              <a:solidFill>
                <a:schemeClr val="accent3"/>
              </a:solidFill>
              <a:latin typeface="Comfortaa"/>
              <a:ea typeface="Comfortaa"/>
              <a:cs typeface="Comfortaa"/>
              <a:sym typeface="Comforta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1"/>
          <p:cNvSpPr txBox="1"/>
          <p:nvPr/>
        </p:nvSpPr>
        <p:spPr>
          <a:xfrm>
            <a:off x="427925" y="416100"/>
            <a:ext cx="8081400" cy="431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1" sz="1800">
              <a:solidFill>
                <a:schemeClr val="accent3"/>
              </a:solidFill>
              <a:latin typeface="Average"/>
              <a:ea typeface="Average"/>
              <a:cs typeface="Average"/>
              <a:sym typeface="Average"/>
            </a:endParaRPr>
          </a:p>
          <a:p>
            <a:pPr indent="0" lvl="0" marL="0" rtl="0" algn="l">
              <a:lnSpc>
                <a:spcPct val="115000"/>
              </a:lnSpc>
              <a:spcBef>
                <a:spcPts val="1200"/>
              </a:spcBef>
              <a:spcAft>
                <a:spcPts val="0"/>
              </a:spcAft>
              <a:buNone/>
            </a:pPr>
            <a:r>
              <a:rPr lang="en" sz="2400">
                <a:solidFill>
                  <a:srgbClr val="4A86E8"/>
                </a:solidFill>
                <a:latin typeface="Comfortaa"/>
                <a:ea typeface="Comfortaa"/>
                <a:cs typeface="Comfortaa"/>
                <a:sym typeface="Comfortaa"/>
              </a:rPr>
              <a:t>It is an axiom of loss</a:t>
            </a:r>
            <a:br>
              <a:rPr lang="en" sz="2400">
                <a:solidFill>
                  <a:srgbClr val="A4C2F4"/>
                </a:solidFill>
                <a:latin typeface="Comfortaa"/>
                <a:ea typeface="Comfortaa"/>
                <a:cs typeface="Comfortaa"/>
                <a:sym typeface="Comfortaa"/>
              </a:rPr>
            </a:br>
            <a:endParaRPr sz="2400">
              <a:solidFill>
                <a:srgbClr val="A4C2F4"/>
              </a:solidFill>
              <a:latin typeface="Comfortaa"/>
              <a:ea typeface="Comfortaa"/>
              <a:cs typeface="Comfortaa"/>
              <a:sym typeface="Comfortaa"/>
            </a:endParaRPr>
          </a:p>
          <a:p>
            <a:pPr indent="0" lvl="0" marL="0" rtl="0" algn="l">
              <a:lnSpc>
                <a:spcPct val="115000"/>
              </a:lnSpc>
              <a:spcBef>
                <a:spcPts val="1200"/>
              </a:spcBef>
              <a:spcAft>
                <a:spcPts val="0"/>
              </a:spcAft>
              <a:buNone/>
            </a:pPr>
            <a:r>
              <a:rPr lang="en" sz="2400">
                <a:solidFill>
                  <a:srgbClr val="A4C2F4"/>
                </a:solidFill>
                <a:latin typeface="Comfortaa"/>
                <a:ea typeface="Comfortaa"/>
                <a:cs typeface="Comfortaa"/>
                <a:sym typeface="Comfortaa"/>
              </a:rPr>
              <a:t>An axiom of loss, where citizens strive to exist, continuously trying to limit their damage, overcome inflation and save their soul/identity.</a:t>
            </a:r>
            <a:endParaRPr sz="2400">
              <a:solidFill>
                <a:srgbClr val="A4C2F4"/>
              </a:solidFill>
              <a:latin typeface="Comfortaa"/>
              <a:ea typeface="Comfortaa"/>
              <a:cs typeface="Comfortaa"/>
              <a:sym typeface="Comfortaa"/>
            </a:endParaRPr>
          </a:p>
          <a:p>
            <a:pPr indent="0" lvl="0" marL="0" rtl="0" algn="l">
              <a:lnSpc>
                <a:spcPct val="115000"/>
              </a:lnSpc>
              <a:spcBef>
                <a:spcPts val="1200"/>
              </a:spcBef>
              <a:spcAft>
                <a:spcPts val="0"/>
              </a:spcAft>
              <a:buNone/>
            </a:pPr>
            <a:r>
              <a:t/>
            </a:r>
            <a:endParaRPr sz="2400">
              <a:solidFill>
                <a:srgbClr val="A4C2F4"/>
              </a:solidFill>
              <a:latin typeface="Comfortaa"/>
              <a:ea typeface="Comfortaa"/>
              <a:cs typeface="Comfortaa"/>
              <a:sym typeface="Comfortaa"/>
            </a:endParaRPr>
          </a:p>
          <a:p>
            <a:pPr indent="0" lvl="0" marL="0" rtl="0" algn="l">
              <a:lnSpc>
                <a:spcPct val="115000"/>
              </a:lnSpc>
              <a:spcBef>
                <a:spcPts val="1200"/>
              </a:spcBef>
              <a:spcAft>
                <a:spcPts val="0"/>
              </a:spcAft>
              <a:buNone/>
            </a:pPr>
            <a:r>
              <a:rPr lang="en" sz="2200">
                <a:solidFill>
                  <a:srgbClr val="A4C2F4"/>
                </a:solidFill>
                <a:latin typeface="Comfortaa"/>
                <a:ea typeface="Comfortaa"/>
                <a:cs typeface="Comfortaa"/>
                <a:sym typeface="Comfortaa"/>
              </a:rPr>
              <a:t>It is a sink or swim system, where you are even taxed on moving water.</a:t>
            </a:r>
            <a:endParaRPr sz="2200">
              <a:solidFill>
                <a:srgbClr val="A4C2F4"/>
              </a:solidFill>
              <a:latin typeface="Comfortaa"/>
              <a:ea typeface="Comfortaa"/>
              <a:cs typeface="Comfortaa"/>
              <a:sym typeface="Comfortaa"/>
            </a:endParaRPr>
          </a:p>
          <a:p>
            <a:pPr indent="0" lvl="0" marL="0" rtl="0" algn="l">
              <a:spcBef>
                <a:spcPts val="1200"/>
              </a:spcBef>
              <a:spcAft>
                <a:spcPts val="0"/>
              </a:spcAft>
              <a:buNone/>
            </a:pPr>
            <a:r>
              <a:t/>
            </a:r>
            <a:endParaRPr sz="2400">
              <a:solidFill>
                <a:srgbClr val="A4C2F4"/>
              </a:solidFill>
              <a:latin typeface="Comfortaa"/>
              <a:ea typeface="Comfortaa"/>
              <a:cs typeface="Comfortaa"/>
              <a:sym typeface="Comfortaa"/>
            </a:endParaRPr>
          </a:p>
          <a:p>
            <a:pPr indent="0" lvl="0" marL="0" marR="0" rtl="0" algn="l">
              <a:lnSpc>
                <a:spcPct val="100000"/>
              </a:lnSpc>
              <a:spcBef>
                <a:spcPts val="0"/>
              </a:spcBef>
              <a:spcAft>
                <a:spcPts val="0"/>
              </a:spcAft>
              <a:buNone/>
            </a:pPr>
            <a:br>
              <a:rPr lang="en" sz="1800">
                <a:solidFill>
                  <a:schemeClr val="accent3"/>
                </a:solidFill>
                <a:latin typeface="Comfortaa"/>
                <a:ea typeface="Comfortaa"/>
                <a:cs typeface="Comfortaa"/>
                <a:sym typeface="Comfortaa"/>
              </a:rPr>
            </a:br>
            <a:endParaRPr sz="1800">
              <a:solidFill>
                <a:schemeClr val="accent3"/>
              </a:solidFill>
              <a:latin typeface="Comfortaa"/>
              <a:ea typeface="Comfortaa"/>
              <a:cs typeface="Comfortaa"/>
              <a:sym typeface="Comforta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2"/>
          <p:cNvSpPr txBox="1"/>
          <p:nvPr/>
        </p:nvSpPr>
        <p:spPr>
          <a:xfrm>
            <a:off x="487525" y="356650"/>
            <a:ext cx="8287200" cy="430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br>
              <a:rPr lang="en" sz="1800">
                <a:solidFill>
                  <a:schemeClr val="accent3"/>
                </a:solidFill>
                <a:latin typeface="Comfortaa"/>
                <a:ea typeface="Comfortaa"/>
                <a:cs typeface="Comfortaa"/>
                <a:sym typeface="Comfortaa"/>
              </a:rPr>
            </a:br>
            <a:r>
              <a:rPr lang="en" sz="1800">
                <a:solidFill>
                  <a:schemeClr val="accent3"/>
                </a:solidFill>
                <a:latin typeface="Comfortaa"/>
                <a:ea typeface="Comfortaa"/>
                <a:cs typeface="Comfortaa"/>
                <a:sym typeface="Comfortaa"/>
              </a:rPr>
              <a:t>In contrast: </a:t>
            </a:r>
            <a:br>
              <a:rPr lang="en" sz="1800">
                <a:solidFill>
                  <a:schemeClr val="accent3"/>
                </a:solidFill>
                <a:latin typeface="Comfortaa"/>
                <a:ea typeface="Comfortaa"/>
                <a:cs typeface="Comfortaa"/>
                <a:sym typeface="Comfortaa"/>
              </a:rPr>
            </a:br>
            <a:br>
              <a:rPr lang="en" sz="1800">
                <a:solidFill>
                  <a:schemeClr val="accent3"/>
                </a:solidFill>
                <a:latin typeface="Comfortaa"/>
                <a:ea typeface="Comfortaa"/>
                <a:cs typeface="Comfortaa"/>
                <a:sym typeface="Comfortaa"/>
              </a:rPr>
            </a:br>
            <a:r>
              <a:rPr lang="en" sz="1800">
                <a:solidFill>
                  <a:schemeClr val="accent3"/>
                </a:solidFill>
                <a:latin typeface="Comfortaa"/>
                <a:ea typeface="Comfortaa"/>
                <a:cs typeface="Comfortaa"/>
                <a:sym typeface="Comfortaa"/>
              </a:rPr>
              <a:t>Bitcoin is growing and sometimes requires changes in the consensus rules. Bitcoin imposes nothing from the top down. Decisions are made through votes by full nodes, with a secured network via miners and their computing power. With proof of work at its core.</a:t>
            </a:r>
            <a:endParaRPr sz="1800">
              <a:solidFill>
                <a:schemeClr val="accent3"/>
              </a:solidFill>
              <a:latin typeface="Comfortaa"/>
              <a:ea typeface="Comfortaa"/>
              <a:cs typeface="Comfortaa"/>
              <a:sym typeface="Comfortaa"/>
            </a:endParaRPr>
          </a:p>
          <a:p>
            <a:pPr indent="0" lvl="0" marL="0" rtl="0" algn="l">
              <a:lnSpc>
                <a:spcPct val="115000"/>
              </a:lnSpc>
              <a:spcBef>
                <a:spcPts val="1200"/>
              </a:spcBef>
              <a:spcAft>
                <a:spcPts val="0"/>
              </a:spcAft>
              <a:buNone/>
            </a:pPr>
            <a:r>
              <a:rPr lang="en" sz="2000">
                <a:solidFill>
                  <a:srgbClr val="FF9900"/>
                </a:solidFill>
                <a:latin typeface="Comfortaa"/>
                <a:ea typeface="Comfortaa"/>
                <a:cs typeface="Comfortaa"/>
                <a:sym typeface="Comfortaa"/>
              </a:rPr>
              <a:t>It is an axiom of value.</a:t>
            </a:r>
            <a:r>
              <a:rPr lang="en" sz="1800">
                <a:solidFill>
                  <a:schemeClr val="accent3"/>
                </a:solidFill>
                <a:latin typeface="Comfortaa"/>
                <a:ea typeface="Comfortaa"/>
                <a:cs typeface="Comfortaa"/>
                <a:sym typeface="Comfortaa"/>
              </a:rPr>
              <a:t> </a:t>
            </a:r>
            <a:br>
              <a:rPr lang="en" sz="1800">
                <a:solidFill>
                  <a:schemeClr val="accent3"/>
                </a:solidFill>
                <a:latin typeface="Comfortaa"/>
                <a:ea typeface="Comfortaa"/>
                <a:cs typeface="Comfortaa"/>
                <a:sym typeface="Comfortaa"/>
              </a:rPr>
            </a:br>
            <a:br>
              <a:rPr lang="en" sz="1800">
                <a:solidFill>
                  <a:schemeClr val="accent3"/>
                </a:solidFill>
                <a:latin typeface="Comfortaa"/>
                <a:ea typeface="Comfortaa"/>
                <a:cs typeface="Comfortaa"/>
                <a:sym typeface="Comfortaa"/>
              </a:rPr>
            </a:br>
            <a:r>
              <a:rPr lang="en" sz="1800">
                <a:solidFill>
                  <a:schemeClr val="accent3"/>
                </a:solidFill>
                <a:latin typeface="Comfortaa"/>
                <a:ea typeface="Comfortaa"/>
                <a:cs typeface="Comfortaa"/>
                <a:sym typeface="Comfortaa"/>
              </a:rPr>
              <a:t>Where you pump, drink, and move water, with the luxury of even being able and allowed to share water, if necessary.</a:t>
            </a:r>
            <a:endParaRPr sz="1800">
              <a:solidFill>
                <a:schemeClr val="accent3"/>
              </a:solidFill>
              <a:latin typeface="Comfortaa"/>
              <a:ea typeface="Comfortaa"/>
              <a:cs typeface="Comfortaa"/>
              <a:sym typeface="Comfortaa"/>
            </a:endParaRPr>
          </a:p>
          <a:p>
            <a:pPr indent="0" lvl="0" marL="0" marR="0" rtl="0" algn="l">
              <a:lnSpc>
                <a:spcPct val="100000"/>
              </a:lnSpc>
              <a:spcBef>
                <a:spcPts val="1200"/>
              </a:spcBef>
              <a:spcAft>
                <a:spcPts val="0"/>
              </a:spcAft>
              <a:buNone/>
            </a:pPr>
            <a:r>
              <a:t/>
            </a:r>
            <a:endParaRPr sz="1800">
              <a:solidFill>
                <a:schemeClr val="accent3"/>
              </a:solidFill>
              <a:latin typeface="Comfortaa"/>
              <a:ea typeface="Comfortaa"/>
              <a:cs typeface="Comfortaa"/>
              <a:sym typeface="Comfortaa"/>
            </a:endParaRPr>
          </a:p>
          <a:p>
            <a:pPr indent="0" lvl="0" marL="0" rtl="0" algn="l">
              <a:spcBef>
                <a:spcPts val="0"/>
              </a:spcBef>
              <a:spcAft>
                <a:spcPts val="0"/>
              </a:spcAft>
              <a:buNone/>
            </a:pPr>
            <a:r>
              <a:t/>
            </a:r>
            <a:endParaRPr sz="1800">
              <a:solidFill>
                <a:schemeClr val="accent3"/>
              </a:solidFill>
              <a:latin typeface="Comfortaa"/>
              <a:ea typeface="Comfortaa"/>
              <a:cs typeface="Comfortaa"/>
              <a:sym typeface="Comforta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3"/>
          <p:cNvSpPr txBox="1"/>
          <p:nvPr>
            <p:ph type="title"/>
          </p:nvPr>
        </p:nvSpPr>
        <p:spPr>
          <a:xfrm>
            <a:off x="634650" y="526350"/>
            <a:ext cx="8082300" cy="4090800"/>
          </a:xfrm>
          <a:prstGeom prst="rect">
            <a:avLst/>
          </a:prstGeom>
        </p:spPr>
        <p:txBody>
          <a:bodyPr anchorCtr="0" anchor="ctr" bIns="91425" lIns="91425" spcFirstLastPara="1" rIns="91425" wrap="square" tIns="91425">
            <a:normAutofit fontScale="90000"/>
          </a:bodyPr>
          <a:lstStyle/>
          <a:p>
            <a:pPr indent="0" lvl="0" marL="0" rtl="0" algn="l">
              <a:lnSpc>
                <a:spcPct val="115000"/>
              </a:lnSpc>
              <a:spcBef>
                <a:spcPts val="1200"/>
              </a:spcBef>
              <a:spcAft>
                <a:spcPts val="0"/>
              </a:spcAft>
              <a:buNone/>
            </a:pPr>
            <a:r>
              <a:rPr b="1" lang="en" sz="5100">
                <a:latin typeface="Courier New"/>
                <a:ea typeface="Courier New"/>
                <a:cs typeface="Courier New"/>
                <a:sym typeface="Courier New"/>
              </a:rPr>
              <a:t>2</a:t>
            </a:r>
            <a:endParaRPr b="1" sz="5100">
              <a:latin typeface="Courier New"/>
              <a:ea typeface="Courier New"/>
              <a:cs typeface="Courier New"/>
              <a:sym typeface="Courier New"/>
            </a:endParaRPr>
          </a:p>
          <a:p>
            <a:pPr indent="0" lvl="0" marL="0" rtl="0" algn="l">
              <a:lnSpc>
                <a:spcPct val="115000"/>
              </a:lnSpc>
              <a:spcBef>
                <a:spcPts val="1200"/>
              </a:spcBef>
              <a:spcAft>
                <a:spcPts val="0"/>
              </a:spcAft>
              <a:buNone/>
            </a:pPr>
            <a:r>
              <a:t/>
            </a:r>
            <a:endParaRPr b="1" sz="5100">
              <a:latin typeface="Courier New"/>
              <a:ea typeface="Courier New"/>
              <a:cs typeface="Courier New"/>
              <a:sym typeface="Courier New"/>
            </a:endParaRPr>
          </a:p>
          <a:p>
            <a:pPr indent="0" lvl="0" marL="0" rtl="0" algn="l">
              <a:spcBef>
                <a:spcPts val="1200"/>
              </a:spcBef>
              <a:spcAft>
                <a:spcPts val="0"/>
              </a:spcAft>
              <a:buNone/>
            </a:pPr>
            <a:r>
              <a:rPr b="1" lang="en" sz="5100">
                <a:latin typeface="Courier New"/>
                <a:ea typeface="Courier New"/>
                <a:cs typeface="Courier New"/>
                <a:sym typeface="Courier New"/>
              </a:rPr>
              <a:t>Make them do the work! </a:t>
            </a:r>
            <a:endParaRPr b="1" sz="5100">
              <a:latin typeface="Courier New"/>
              <a:ea typeface="Courier New"/>
              <a:cs typeface="Courier New"/>
              <a:sym typeface="Courier New"/>
            </a:endParaRPr>
          </a:p>
          <a:p>
            <a:pPr indent="0" lvl="0" marL="0" rtl="0" algn="l">
              <a:spcBef>
                <a:spcPts val="0"/>
              </a:spcBef>
              <a:spcAft>
                <a:spcPts val="0"/>
              </a:spcAft>
              <a:buNone/>
            </a:pPr>
            <a:r>
              <a:t/>
            </a:r>
            <a:endParaRPr b="1" sz="5100">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4"/>
          <p:cNvSpPr txBox="1"/>
          <p:nvPr>
            <p:ph idx="4294967295" type="title"/>
          </p:nvPr>
        </p:nvSpPr>
        <p:spPr>
          <a:xfrm>
            <a:off x="265500" y="649300"/>
            <a:ext cx="4744500" cy="171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omfortaa Medium"/>
                <a:ea typeface="Comfortaa Medium"/>
                <a:cs typeface="Comfortaa Medium"/>
                <a:sym typeface="Comfortaa Medium"/>
              </a:rPr>
              <a:t>We know corporations and ad-network / clusters are tracking us…</a:t>
            </a:r>
            <a:endParaRPr>
              <a:latin typeface="Comfortaa Medium"/>
              <a:ea typeface="Comfortaa Medium"/>
              <a:cs typeface="Comfortaa Medium"/>
              <a:sym typeface="Comfortaa Medium"/>
            </a:endParaRPr>
          </a:p>
        </p:txBody>
      </p:sp>
      <p:sp>
        <p:nvSpPr>
          <p:cNvPr id="236" name="Google Shape;236;p34"/>
          <p:cNvSpPr txBox="1"/>
          <p:nvPr>
            <p:ph idx="4294967295" type="subTitle"/>
          </p:nvPr>
        </p:nvSpPr>
        <p:spPr>
          <a:xfrm>
            <a:off x="526800" y="2571750"/>
            <a:ext cx="4045200" cy="20097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latin typeface="Arial"/>
                <a:ea typeface="Arial"/>
                <a:cs typeface="Arial"/>
                <a:sym typeface="Arial"/>
              </a:rPr>
              <a:t>Discuss a new gaming mouse you’re interested in, and you’ll see ads for it everywhere for weeks, even after you've made the purchase. </a:t>
            </a:r>
            <a:endParaRPr>
              <a:latin typeface="Arial"/>
              <a:ea typeface="Arial"/>
              <a:cs typeface="Arial"/>
              <a:sym typeface="Arial"/>
            </a:endParaRPr>
          </a:p>
          <a:p>
            <a:pPr indent="0" lvl="0" marL="0" rtl="0" algn="l">
              <a:spcBef>
                <a:spcPts val="1200"/>
              </a:spcBef>
              <a:spcAft>
                <a:spcPts val="0"/>
              </a:spcAft>
              <a:buNone/>
            </a:pPr>
            <a:r>
              <a:rPr lang="en">
                <a:latin typeface="Arial"/>
                <a:ea typeface="Arial"/>
                <a:cs typeface="Arial"/>
                <a:sym typeface="Arial"/>
              </a:rPr>
              <a:t>Companies are eager to sell, and they need data to target potential customers more efficiently.</a:t>
            </a:r>
            <a:endParaRPr>
              <a:latin typeface="Arial"/>
              <a:ea typeface="Arial"/>
              <a:cs typeface="Arial"/>
              <a:sym typeface="Arial"/>
            </a:endParaRPr>
          </a:p>
          <a:p>
            <a:pPr indent="0" lvl="0" marL="0" rtl="0" algn="l">
              <a:spcBef>
                <a:spcPts val="1200"/>
              </a:spcBef>
              <a:spcAft>
                <a:spcPts val="1200"/>
              </a:spcAft>
              <a:buNone/>
            </a:pPr>
            <a:r>
              <a:rPr lang="en">
                <a:latin typeface="Arial"/>
                <a:ea typeface="Arial"/>
                <a:cs typeface="Arial"/>
                <a:sym typeface="Arial"/>
              </a:rPr>
              <a:t>Customers have a choice to buy or not to buy (or to block the ads/companies)</a:t>
            </a:r>
            <a:endParaRPr>
              <a:latin typeface="Arial"/>
              <a:ea typeface="Arial"/>
              <a:cs typeface="Arial"/>
              <a:sym typeface="Arial"/>
            </a:endParaRPr>
          </a:p>
        </p:txBody>
      </p:sp>
      <p:pic>
        <p:nvPicPr>
          <p:cNvPr id="237" name="Google Shape;237;p34"/>
          <p:cNvPicPr preferRelativeResize="0"/>
          <p:nvPr/>
        </p:nvPicPr>
        <p:blipFill>
          <a:blip r:embed="rId3">
            <a:alphaModFix/>
          </a:blip>
          <a:stretch>
            <a:fillRect/>
          </a:stretch>
        </p:blipFill>
        <p:spPr>
          <a:xfrm>
            <a:off x="5272681" y="0"/>
            <a:ext cx="2851288" cy="5143499"/>
          </a:xfrm>
          <a:prstGeom prst="rect">
            <a:avLst/>
          </a:prstGeom>
          <a:noFill/>
          <a:ln>
            <a:noFill/>
          </a:ln>
          <a:effectLst>
            <a:outerShdw blurRad="385763" rotWithShape="0" algn="bl" dir="8880000" dist="104775">
              <a:schemeClr val="accent6">
                <a:alpha val="50000"/>
              </a:scheme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5"/>
          <p:cNvSpPr txBox="1"/>
          <p:nvPr>
            <p:ph idx="4294967295" type="title"/>
          </p:nvPr>
        </p:nvSpPr>
        <p:spPr>
          <a:xfrm>
            <a:off x="469875" y="333875"/>
            <a:ext cx="8136900" cy="1710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We know governments are tracking us…</a:t>
            </a:r>
            <a:endParaRPr>
              <a:latin typeface="Comfortaa Medium"/>
              <a:ea typeface="Comfortaa Medium"/>
              <a:cs typeface="Comfortaa Medium"/>
              <a:sym typeface="Comfortaa Medium"/>
            </a:endParaRPr>
          </a:p>
        </p:txBody>
      </p:sp>
      <p:sp>
        <p:nvSpPr>
          <p:cNvPr id="243" name="Google Shape;243;p35"/>
          <p:cNvSpPr txBox="1"/>
          <p:nvPr>
            <p:ph idx="4294967295" type="subTitle"/>
          </p:nvPr>
        </p:nvSpPr>
        <p:spPr>
          <a:xfrm>
            <a:off x="341400" y="2044175"/>
            <a:ext cx="3746100" cy="19353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latin typeface="Arial"/>
                <a:ea typeface="Arial"/>
                <a:cs typeface="Arial"/>
                <a:sym typeface="Arial"/>
              </a:rPr>
              <a:t>They aim to maintain control, protect their position, and avoid any potential issues.</a:t>
            </a:r>
            <a:endParaRPr>
              <a:latin typeface="Arial"/>
              <a:ea typeface="Arial"/>
              <a:cs typeface="Arial"/>
              <a:sym typeface="Arial"/>
            </a:endParaRPr>
          </a:p>
          <a:p>
            <a:pPr indent="0" lvl="0" marL="0" rtl="0" algn="l">
              <a:spcBef>
                <a:spcPts val="1200"/>
              </a:spcBef>
              <a:spcAft>
                <a:spcPts val="0"/>
              </a:spcAft>
              <a:buNone/>
            </a:pPr>
            <a:r>
              <a:rPr lang="en">
                <a:latin typeface="Arial"/>
                <a:ea typeface="Arial"/>
                <a:cs typeface="Arial"/>
                <a:sym typeface="Arial"/>
              </a:rPr>
              <a:t>They’re not selling,the customers are </a:t>
            </a:r>
            <a:br>
              <a:rPr lang="en">
                <a:latin typeface="Arial"/>
                <a:ea typeface="Arial"/>
                <a:cs typeface="Arial"/>
                <a:sym typeface="Arial"/>
              </a:rPr>
            </a:br>
            <a:r>
              <a:rPr lang="en">
                <a:latin typeface="Arial"/>
                <a:ea typeface="Arial"/>
                <a:cs typeface="Arial"/>
                <a:sym typeface="Arial"/>
              </a:rPr>
              <a:t>Citizens without much of a choice.</a:t>
            </a:r>
            <a:br>
              <a:rPr lang="en">
                <a:latin typeface="Arial"/>
                <a:ea typeface="Arial"/>
                <a:cs typeface="Arial"/>
                <a:sym typeface="Arial"/>
              </a:rPr>
            </a:br>
            <a:endParaRPr>
              <a:latin typeface="Arial"/>
              <a:ea typeface="Arial"/>
              <a:cs typeface="Arial"/>
              <a:sym typeface="Arial"/>
            </a:endParaRPr>
          </a:p>
          <a:p>
            <a:pPr indent="0" lvl="0" marL="0" rtl="0" algn="l">
              <a:spcBef>
                <a:spcPts val="1200"/>
              </a:spcBef>
              <a:spcAft>
                <a:spcPts val="1200"/>
              </a:spcAft>
              <a:buNone/>
            </a:pPr>
            <a:r>
              <a:rPr lang="en">
                <a:latin typeface="Arial"/>
                <a:ea typeface="Arial"/>
                <a:cs typeface="Arial"/>
                <a:sym typeface="Arial"/>
              </a:rPr>
              <a:t>Example: try to avoid “itsme” and you’ll see how difficult it gets </a:t>
            </a:r>
            <a:endParaRPr>
              <a:latin typeface="Arial"/>
              <a:ea typeface="Arial"/>
              <a:cs typeface="Arial"/>
              <a:sym typeface="Arial"/>
            </a:endParaRPr>
          </a:p>
        </p:txBody>
      </p:sp>
      <p:pic>
        <p:nvPicPr>
          <p:cNvPr id="244" name="Google Shape;244;p35"/>
          <p:cNvPicPr preferRelativeResize="0"/>
          <p:nvPr/>
        </p:nvPicPr>
        <p:blipFill>
          <a:blip r:embed="rId3">
            <a:alphaModFix/>
          </a:blip>
          <a:stretch>
            <a:fillRect/>
          </a:stretch>
        </p:blipFill>
        <p:spPr>
          <a:xfrm>
            <a:off x="4139775" y="1342977"/>
            <a:ext cx="4956923" cy="2747876"/>
          </a:xfrm>
          <a:prstGeom prst="rect">
            <a:avLst/>
          </a:prstGeom>
          <a:noFill/>
          <a:ln>
            <a:noFill/>
          </a:ln>
          <a:effectLst>
            <a:outerShdw blurRad="385763" rotWithShape="0" algn="bl" dir="8880000" dist="104775">
              <a:schemeClr val="accent6">
                <a:alpha val="50000"/>
              </a:scheme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6"/>
          <p:cNvSpPr txBox="1"/>
          <p:nvPr/>
        </p:nvSpPr>
        <p:spPr>
          <a:xfrm>
            <a:off x="724050" y="887550"/>
            <a:ext cx="7987800" cy="3199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None/>
            </a:pPr>
            <a:r>
              <a:rPr lang="en" sz="2000">
                <a:solidFill>
                  <a:schemeClr val="accent3"/>
                </a:solidFill>
              </a:rPr>
              <a:t>Government surveillance and data mining </a:t>
            </a:r>
            <a:br>
              <a:rPr lang="en" sz="2000">
                <a:solidFill>
                  <a:schemeClr val="accent3"/>
                </a:solidFill>
              </a:rPr>
            </a:br>
            <a:r>
              <a:rPr lang="en" sz="2000">
                <a:solidFill>
                  <a:schemeClr val="accent3"/>
                </a:solidFill>
              </a:rPr>
              <a:t>aren't going away anytime soon.</a:t>
            </a:r>
            <a:endParaRPr sz="2000">
              <a:solidFill>
                <a:schemeClr val="accent3"/>
              </a:solidFill>
            </a:endParaRPr>
          </a:p>
          <a:p>
            <a:pPr indent="0" lvl="0" marL="0" rtl="0" algn="l">
              <a:spcBef>
                <a:spcPts val="1200"/>
              </a:spcBef>
              <a:spcAft>
                <a:spcPts val="0"/>
              </a:spcAft>
              <a:buNone/>
            </a:pPr>
            <a:r>
              <a:t/>
            </a:r>
            <a:endParaRPr sz="1800">
              <a:solidFill>
                <a:schemeClr val="accent3"/>
              </a:solidFill>
            </a:endParaRPr>
          </a:p>
          <a:p>
            <a:pPr indent="0" lvl="0" marL="0" rtl="0" algn="l">
              <a:spcBef>
                <a:spcPts val="0"/>
              </a:spcBef>
              <a:spcAft>
                <a:spcPts val="0"/>
              </a:spcAft>
              <a:buNone/>
            </a:pPr>
            <a:r>
              <a:rPr lang="en" sz="1800">
                <a:solidFill>
                  <a:schemeClr val="accent3"/>
                </a:solidFill>
              </a:rPr>
              <a:t>As bitcoiners, we always route around problems.  ADAPT </a:t>
            </a:r>
            <a:endParaRPr sz="1800">
              <a:solidFill>
                <a:schemeClr val="accent3"/>
              </a:solidFill>
            </a:endParaRPr>
          </a:p>
          <a:p>
            <a:pPr indent="0" lvl="0" marL="0" rtl="0" algn="l">
              <a:spcBef>
                <a:spcPts val="0"/>
              </a:spcBef>
              <a:spcAft>
                <a:spcPts val="0"/>
              </a:spcAft>
              <a:buNone/>
            </a:pPr>
            <a:r>
              <a:t/>
            </a:r>
            <a:endParaRPr sz="1800">
              <a:solidFill>
                <a:schemeClr val="accent3"/>
              </a:solidFill>
            </a:endParaRPr>
          </a:p>
          <a:p>
            <a:pPr indent="0" lvl="0" marL="0" rtl="0" algn="l">
              <a:spcBef>
                <a:spcPts val="0"/>
              </a:spcBef>
              <a:spcAft>
                <a:spcPts val="0"/>
              </a:spcAft>
              <a:buNone/>
            </a:pPr>
            <a:r>
              <a:rPr lang="en" sz="1800">
                <a:solidFill>
                  <a:schemeClr val="accent3"/>
                </a:solidFill>
              </a:rPr>
              <a:t>As citizens we might live in the fiat-flytrap for most of our lives, but online we can try to make it harder to track/control us, at least to do it for free.</a:t>
            </a:r>
            <a:endParaRPr sz="1800">
              <a:solidFill>
                <a:schemeClr val="accent3"/>
              </a:solidFill>
            </a:endParaRPr>
          </a:p>
          <a:p>
            <a:pPr indent="0" lvl="0" marL="0" rtl="0" algn="l">
              <a:spcBef>
                <a:spcPts val="0"/>
              </a:spcBef>
              <a:spcAft>
                <a:spcPts val="0"/>
              </a:spcAft>
              <a:buNone/>
            </a:pPr>
            <a:r>
              <a:t/>
            </a:r>
            <a:endParaRPr sz="1800">
              <a:solidFill>
                <a:schemeClr val="accent3"/>
              </a:solidFill>
            </a:endParaRPr>
          </a:p>
          <a:p>
            <a:pPr indent="0" lvl="0" marL="0" rtl="0" algn="l">
              <a:spcBef>
                <a:spcPts val="0"/>
              </a:spcBef>
              <a:spcAft>
                <a:spcPts val="0"/>
              </a:spcAft>
              <a:buNone/>
            </a:pPr>
            <a:r>
              <a:rPr i="1" lang="en" sz="1800">
                <a:solidFill>
                  <a:schemeClr val="accent3"/>
                </a:solidFill>
              </a:rPr>
              <a:t>That’s the goal of this presentation: </a:t>
            </a:r>
            <a:endParaRPr i="1" sz="1800">
              <a:solidFill>
                <a:schemeClr val="accent3"/>
              </a:solidFill>
            </a:endParaRPr>
          </a:p>
          <a:p>
            <a:pPr indent="0" lvl="0" marL="0" rtl="0" algn="l">
              <a:spcBef>
                <a:spcPts val="0"/>
              </a:spcBef>
              <a:spcAft>
                <a:spcPts val="0"/>
              </a:spcAft>
              <a:buNone/>
            </a:pPr>
            <a:r>
              <a:t/>
            </a:r>
            <a:endParaRPr sz="1800">
              <a:solidFill>
                <a:schemeClr val="accent3"/>
              </a:solidFill>
            </a:endParaRPr>
          </a:p>
          <a:p>
            <a:pPr indent="0" lvl="0" marL="0" rtl="0" algn="l">
              <a:spcBef>
                <a:spcPts val="0"/>
              </a:spcBef>
              <a:spcAft>
                <a:spcPts val="0"/>
              </a:spcAft>
              <a:buNone/>
            </a:pPr>
            <a:r>
              <a:rPr lang="en" sz="1800">
                <a:solidFill>
                  <a:srgbClr val="FF9900"/>
                </a:solidFill>
                <a:latin typeface="Comfortaa Medium"/>
                <a:ea typeface="Comfortaa Medium"/>
                <a:cs typeface="Comfortaa Medium"/>
                <a:sym typeface="Comfortaa Medium"/>
              </a:rPr>
              <a:t>let them do some proof-of-work for once </a:t>
            </a:r>
            <a:br>
              <a:rPr lang="en" sz="1800">
                <a:solidFill>
                  <a:srgbClr val="FF9900"/>
                </a:solidFill>
                <a:latin typeface="Comfortaa Medium"/>
                <a:ea typeface="Comfortaa Medium"/>
                <a:cs typeface="Comfortaa Medium"/>
                <a:sym typeface="Comfortaa Medium"/>
              </a:rPr>
            </a:br>
            <a:r>
              <a:rPr lang="en" sz="1800">
                <a:solidFill>
                  <a:srgbClr val="666666"/>
                </a:solidFill>
                <a:latin typeface="Comfortaa Medium"/>
                <a:ea typeface="Comfortaa Medium"/>
                <a:cs typeface="Comfortaa Medium"/>
                <a:sym typeface="Comfortaa Medium"/>
              </a:rPr>
              <a:t>(the cost will be noticed)</a:t>
            </a:r>
            <a:endParaRPr sz="1800">
              <a:solidFill>
                <a:srgbClr val="666666"/>
              </a:solidFill>
              <a:latin typeface="Comfortaa Medium"/>
              <a:ea typeface="Comfortaa Medium"/>
              <a:cs typeface="Comfortaa Medium"/>
              <a:sym typeface="Comfortaa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7"/>
          <p:cNvSpPr txBox="1"/>
          <p:nvPr>
            <p:ph type="ctrTitle"/>
          </p:nvPr>
        </p:nvSpPr>
        <p:spPr>
          <a:xfrm>
            <a:off x="671250" y="990800"/>
            <a:ext cx="7801500" cy="79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700">
                <a:latin typeface="Comfortaa SemiBold"/>
                <a:ea typeface="Comfortaa SemiBold"/>
                <a:cs typeface="Comfortaa SemiBold"/>
                <a:sym typeface="Comfortaa SemiBold"/>
              </a:rPr>
              <a:t>The OSI-model</a:t>
            </a:r>
            <a:endParaRPr sz="3700">
              <a:latin typeface="Comfortaa SemiBold"/>
              <a:ea typeface="Comfortaa SemiBold"/>
              <a:cs typeface="Comfortaa SemiBold"/>
              <a:sym typeface="Comfortaa SemiBold"/>
            </a:endParaRPr>
          </a:p>
        </p:txBody>
      </p:sp>
      <p:sp>
        <p:nvSpPr>
          <p:cNvPr id="255" name="Google Shape;255;p37"/>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latin typeface="Lexend Medium"/>
                <a:ea typeface="Lexend Medium"/>
                <a:cs typeface="Lexend Medium"/>
                <a:sym typeface="Lexend Medium"/>
              </a:rPr>
              <a:t>Everyone plays by the same technical ground rules </a:t>
            </a:r>
            <a:br>
              <a:rPr lang="en">
                <a:latin typeface="Lexend Medium"/>
                <a:ea typeface="Lexend Medium"/>
                <a:cs typeface="Lexend Medium"/>
                <a:sym typeface="Lexend Medium"/>
              </a:rPr>
            </a:br>
            <a:r>
              <a:rPr lang="en">
                <a:latin typeface="Lexend Medium"/>
                <a:ea typeface="Lexend Medium"/>
                <a:cs typeface="Lexend Medium"/>
                <a:sym typeface="Lexend Medium"/>
              </a:rPr>
              <a:t>(for now) let’s use that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8"/>
          <p:cNvSpPr txBox="1"/>
          <p:nvPr>
            <p:ph idx="4294967295" type="ctrTitle"/>
          </p:nvPr>
        </p:nvSpPr>
        <p:spPr>
          <a:xfrm>
            <a:off x="413300" y="757675"/>
            <a:ext cx="7801500" cy="550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700">
                <a:latin typeface="Comfortaa SemiBold"/>
                <a:ea typeface="Comfortaa SemiBold"/>
                <a:cs typeface="Comfortaa SemiBold"/>
                <a:sym typeface="Comfortaa SemiBold"/>
              </a:rPr>
              <a:t>The OSI-model</a:t>
            </a:r>
            <a:endParaRPr sz="3700">
              <a:latin typeface="Comfortaa SemiBold"/>
              <a:ea typeface="Comfortaa SemiBold"/>
              <a:cs typeface="Comfortaa SemiBold"/>
              <a:sym typeface="Comfortaa SemiBold"/>
            </a:endParaRPr>
          </a:p>
        </p:txBody>
      </p:sp>
      <p:sp>
        <p:nvSpPr>
          <p:cNvPr id="261" name="Google Shape;261;p38"/>
          <p:cNvSpPr txBox="1"/>
          <p:nvPr>
            <p:ph idx="4294967295" type="subTitle"/>
          </p:nvPr>
        </p:nvSpPr>
        <p:spPr>
          <a:xfrm>
            <a:off x="518175" y="1451625"/>
            <a:ext cx="3604800" cy="4455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6600">
                <a:latin typeface="Oswald"/>
                <a:ea typeface="Oswald"/>
                <a:cs typeface="Oswald"/>
                <a:sym typeface="Oswald"/>
              </a:rPr>
              <a:t>A very short guide</a:t>
            </a:r>
            <a:endParaRPr sz="6600">
              <a:latin typeface="Oswald"/>
              <a:ea typeface="Oswald"/>
              <a:cs typeface="Oswald"/>
              <a:sym typeface="Oswald"/>
            </a:endParaRPr>
          </a:p>
          <a:p>
            <a:pPr indent="0" lvl="0" marL="0" rtl="0" algn="l">
              <a:spcBef>
                <a:spcPts val="1200"/>
              </a:spcBef>
              <a:spcAft>
                <a:spcPts val="1200"/>
              </a:spcAft>
              <a:buNone/>
            </a:pPr>
            <a:r>
              <a:t/>
            </a:r>
            <a:endParaRPr sz="6600">
              <a:latin typeface="Oswald"/>
              <a:ea typeface="Oswald"/>
              <a:cs typeface="Oswald"/>
              <a:sym typeface="Oswald"/>
            </a:endParaRPr>
          </a:p>
        </p:txBody>
      </p:sp>
      <p:pic>
        <p:nvPicPr>
          <p:cNvPr id="262" name="Google Shape;262;p38"/>
          <p:cNvPicPr preferRelativeResize="0"/>
          <p:nvPr/>
        </p:nvPicPr>
        <p:blipFill>
          <a:blip r:embed="rId3">
            <a:alphaModFix/>
          </a:blip>
          <a:stretch>
            <a:fillRect/>
          </a:stretch>
        </p:blipFill>
        <p:spPr>
          <a:xfrm>
            <a:off x="4122975" y="849500"/>
            <a:ext cx="4809825" cy="37569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9"/>
          <p:cNvSpPr txBox="1"/>
          <p:nvPr>
            <p:ph idx="4294967295" type="ctrTitle"/>
          </p:nvPr>
        </p:nvSpPr>
        <p:spPr>
          <a:xfrm>
            <a:off x="671258" y="990800"/>
            <a:ext cx="7801500" cy="17301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SzPts val="990"/>
              <a:buNone/>
            </a:pPr>
            <a:r>
              <a:rPr lang="en" sz="2830">
                <a:latin typeface="Comfortaa SemiBold"/>
                <a:ea typeface="Comfortaa SemiBold"/>
                <a:cs typeface="Comfortaa SemiBold"/>
                <a:sym typeface="Comfortaa SemiBold"/>
              </a:rPr>
              <a:t>Protect your basics </a:t>
            </a:r>
            <a:br>
              <a:rPr lang="en" sz="2830">
                <a:latin typeface="Comfortaa SemiBold"/>
                <a:ea typeface="Comfortaa SemiBold"/>
                <a:cs typeface="Comfortaa SemiBold"/>
                <a:sym typeface="Comfortaa SemiBold"/>
              </a:rPr>
            </a:br>
            <a:br>
              <a:rPr lang="en" sz="2830">
                <a:latin typeface="Comfortaa SemiBold"/>
                <a:ea typeface="Comfortaa SemiBold"/>
                <a:cs typeface="Comfortaa SemiBold"/>
                <a:sym typeface="Comfortaa SemiBold"/>
              </a:rPr>
            </a:br>
            <a:r>
              <a:rPr lang="en" sz="2830">
                <a:latin typeface="Comfortaa SemiBold"/>
                <a:ea typeface="Comfortaa SemiBold"/>
                <a:cs typeface="Comfortaa SemiBold"/>
                <a:sym typeface="Comfortaa SemiBold"/>
              </a:rPr>
              <a:t>Make them work for their data-mining</a:t>
            </a:r>
            <a:endParaRPr sz="382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0"/>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990"/>
              <a:buFont typeface="Arial"/>
              <a:buNone/>
            </a:pPr>
            <a:r>
              <a:rPr lang="en" sz="4300">
                <a:latin typeface="Comfortaa"/>
                <a:ea typeface="Comfortaa"/>
                <a:cs typeface="Comfortaa"/>
                <a:sym typeface="Comfortaa"/>
              </a:rPr>
              <a:t>DNS : the low-hanging fruit</a:t>
            </a:r>
            <a:endParaRPr sz="4300">
              <a:latin typeface="Comfortaa"/>
              <a:ea typeface="Comfortaa"/>
              <a:cs typeface="Comfortaa"/>
              <a:sym typeface="Comfortaa"/>
            </a:endParaRPr>
          </a:p>
        </p:txBody>
      </p:sp>
      <p:sp>
        <p:nvSpPr>
          <p:cNvPr id="273" name="Google Shape;273;p40"/>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t>DNS is the most easy, most used way to track behavior, a person’s habits, hits, visits, it’s clear-text copy-paste right into the databases.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1"/>
          <p:cNvSpPr txBox="1"/>
          <p:nvPr>
            <p:ph idx="4294967295" type="subTitle"/>
          </p:nvPr>
        </p:nvSpPr>
        <p:spPr>
          <a:xfrm>
            <a:off x="671250" y="612326"/>
            <a:ext cx="7801500" cy="38679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2230">
                <a:solidFill>
                  <a:schemeClr val="dk1"/>
                </a:solidFill>
                <a:latin typeface="Comfortaa SemiBold"/>
                <a:ea typeface="Comfortaa SemiBold"/>
                <a:cs typeface="Comfortaa SemiBold"/>
                <a:sym typeface="Comfortaa SemiBold"/>
              </a:rPr>
              <a:t>Data mining on DNS queries is extremely simple:</a:t>
            </a:r>
            <a:endParaRPr sz="2230">
              <a:solidFill>
                <a:schemeClr val="dk1"/>
              </a:solidFill>
              <a:latin typeface="Comfortaa SemiBold"/>
              <a:ea typeface="Comfortaa SemiBold"/>
              <a:cs typeface="Comfortaa SemiBold"/>
              <a:sym typeface="Comfortaa SemiBold"/>
            </a:endParaRPr>
          </a:p>
          <a:p>
            <a:pPr indent="0" lvl="0" marL="0" rtl="0" algn="l">
              <a:spcBef>
                <a:spcPts val="0"/>
              </a:spcBef>
              <a:spcAft>
                <a:spcPts val="0"/>
              </a:spcAft>
              <a:buNone/>
            </a:pPr>
            <a:r>
              <a:t/>
            </a:r>
            <a:endParaRPr sz="2230">
              <a:solidFill>
                <a:schemeClr val="dk1"/>
              </a:solidFill>
              <a:latin typeface="Comfortaa SemiBold"/>
              <a:ea typeface="Comfortaa SemiBold"/>
              <a:cs typeface="Comfortaa SemiBold"/>
              <a:sym typeface="Comfortaa SemiBold"/>
            </a:endParaRPr>
          </a:p>
          <a:p>
            <a:pPr indent="0" lvl="0" marL="0" marR="0" rtl="0" algn="ctr">
              <a:lnSpc>
                <a:spcPct val="100000"/>
              </a:lnSpc>
              <a:spcBef>
                <a:spcPts val="0"/>
              </a:spcBef>
              <a:spcAft>
                <a:spcPts val="0"/>
              </a:spcAft>
              <a:buNone/>
            </a:pPr>
            <a:r>
              <a:rPr lang="en" sz="2230">
                <a:solidFill>
                  <a:schemeClr val="dk1"/>
                </a:solidFill>
                <a:latin typeface="Comfortaa SemiBold"/>
                <a:ea typeface="Comfortaa SemiBold"/>
                <a:cs typeface="Comfortaa SemiBold"/>
                <a:sym typeface="Comfortaa SemiBold"/>
              </a:rPr>
              <a:t>90% of the people </a:t>
            </a:r>
            <a:br>
              <a:rPr lang="en" sz="2230">
                <a:solidFill>
                  <a:schemeClr val="dk1"/>
                </a:solidFill>
                <a:latin typeface="Comfortaa SemiBold"/>
                <a:ea typeface="Comfortaa SemiBold"/>
                <a:cs typeface="Comfortaa SemiBold"/>
                <a:sym typeface="Comfortaa SemiBold"/>
              </a:rPr>
            </a:br>
            <a:r>
              <a:rPr lang="en" sz="2230">
                <a:solidFill>
                  <a:schemeClr val="dk1"/>
                </a:solidFill>
                <a:latin typeface="Comfortaa SemiBold"/>
                <a:ea typeface="Comfortaa SemiBold"/>
                <a:cs typeface="Comfortaa SemiBold"/>
                <a:sym typeface="Comfortaa SemiBold"/>
              </a:rPr>
              <a:t>use their internet connection "as is"</a:t>
            </a:r>
            <a:br>
              <a:rPr lang="en" sz="2230">
                <a:solidFill>
                  <a:schemeClr val="dk1"/>
                </a:solidFill>
                <a:latin typeface="Comfortaa SemiBold"/>
                <a:ea typeface="Comfortaa SemiBold"/>
                <a:cs typeface="Comfortaa SemiBold"/>
                <a:sym typeface="Comfortaa SemiBold"/>
              </a:rPr>
            </a:br>
            <a:endParaRPr sz="2230">
              <a:solidFill>
                <a:schemeClr val="dk1"/>
              </a:solidFill>
              <a:latin typeface="Comfortaa SemiBold"/>
              <a:ea typeface="Comfortaa SemiBold"/>
              <a:cs typeface="Comfortaa SemiBold"/>
              <a:sym typeface="Comfortaa SemiBold"/>
            </a:endParaRPr>
          </a:p>
          <a:p>
            <a:pPr indent="0" lvl="0" marL="0" marR="0" rtl="0" algn="ctr">
              <a:lnSpc>
                <a:spcPct val="100000"/>
              </a:lnSpc>
              <a:spcBef>
                <a:spcPts val="0"/>
              </a:spcBef>
              <a:spcAft>
                <a:spcPts val="0"/>
              </a:spcAft>
              <a:buClr>
                <a:srgbClr val="000000"/>
              </a:buClr>
              <a:buSzPct val="44394"/>
              <a:buFont typeface="Arial"/>
              <a:buNone/>
            </a:pPr>
            <a:r>
              <a:t/>
            </a:r>
            <a:endParaRPr sz="2230">
              <a:solidFill>
                <a:schemeClr val="dk1"/>
              </a:solidFill>
              <a:latin typeface="Comfortaa SemiBold"/>
              <a:ea typeface="Comfortaa SemiBold"/>
              <a:cs typeface="Comfortaa SemiBold"/>
              <a:sym typeface="Comfortaa SemiBold"/>
            </a:endParaRPr>
          </a:p>
          <a:p>
            <a:pPr indent="0" lvl="0" marL="0" rtl="0" algn="l">
              <a:spcBef>
                <a:spcPts val="0"/>
              </a:spcBef>
              <a:spcAft>
                <a:spcPts val="0"/>
              </a:spcAft>
              <a:buNone/>
            </a:pPr>
            <a:r>
              <a:rPr lang="en" sz="2230">
                <a:solidFill>
                  <a:schemeClr val="dk1"/>
                </a:solidFill>
                <a:latin typeface="Comfortaa SemiBold"/>
                <a:ea typeface="Comfortaa SemiBold"/>
                <a:cs typeface="Comfortaa SemiBold"/>
                <a:sym typeface="Comfortaa SemiBold"/>
              </a:rPr>
              <a:t>The DHCP servers of the ISP gives you their own DNS server for replying to DNS queries</a:t>
            </a:r>
            <a:br>
              <a:rPr lang="en" sz="2230">
                <a:solidFill>
                  <a:schemeClr val="dk1"/>
                </a:solidFill>
                <a:latin typeface="Comfortaa SemiBold"/>
                <a:ea typeface="Comfortaa SemiBold"/>
                <a:cs typeface="Comfortaa SemiBold"/>
                <a:sym typeface="Comfortaa SemiBold"/>
              </a:rPr>
            </a:br>
            <a:r>
              <a:rPr lang="en" sz="2230">
                <a:solidFill>
                  <a:schemeClr val="dk1"/>
                </a:solidFill>
                <a:latin typeface="Comfortaa SemiBold"/>
                <a:ea typeface="Comfortaa SemiBold"/>
                <a:cs typeface="Comfortaa SemiBold"/>
                <a:sym typeface="Comfortaa SemiBold"/>
              </a:rPr>
              <a:t>All your connected devices follow that same scheme.</a:t>
            </a:r>
            <a:endParaRPr sz="2230">
              <a:solidFill>
                <a:schemeClr val="dk1"/>
              </a:solidFill>
              <a:latin typeface="Comfortaa SemiBold"/>
              <a:ea typeface="Comfortaa SemiBold"/>
              <a:cs typeface="Comfortaa SemiBold"/>
              <a:sym typeface="Comfortaa SemiBold"/>
            </a:endParaRPr>
          </a:p>
          <a:p>
            <a:pPr indent="0" lvl="0" marL="0" rtl="0" algn="l">
              <a:spcBef>
                <a:spcPts val="0"/>
              </a:spcBef>
              <a:spcAft>
                <a:spcPts val="0"/>
              </a:spcAft>
              <a:buNone/>
            </a:pPr>
            <a:r>
              <a:t/>
            </a:r>
            <a:endParaRPr sz="2230">
              <a:solidFill>
                <a:schemeClr val="dk1"/>
              </a:solidFill>
              <a:latin typeface="Comfortaa SemiBold"/>
              <a:ea typeface="Comfortaa SemiBold"/>
              <a:cs typeface="Comfortaa SemiBold"/>
              <a:sym typeface="Comfortaa SemiBold"/>
            </a:endParaRPr>
          </a:p>
          <a:p>
            <a:pPr indent="0" lvl="0" marL="0" rtl="0" algn="l">
              <a:spcBef>
                <a:spcPts val="0"/>
              </a:spcBef>
              <a:spcAft>
                <a:spcPts val="0"/>
              </a:spcAft>
              <a:buNone/>
            </a:pPr>
            <a:r>
              <a:rPr lang="en" sz="2230">
                <a:solidFill>
                  <a:schemeClr val="dk1"/>
                </a:solidFill>
                <a:latin typeface="Comfortaa SemiBold"/>
                <a:ea typeface="Comfortaa SemiBold"/>
                <a:cs typeface="Comfortaa SemiBold"/>
                <a:sym typeface="Comfortaa SemiBold"/>
              </a:rPr>
              <a:t>Some ISP routers don’t even allow to set other dns servers anymore. ‘Why would anyone want that?’ </a:t>
            </a:r>
            <a:endParaRPr sz="2230">
              <a:solidFill>
                <a:schemeClr val="dk1"/>
              </a:solidFill>
              <a:latin typeface="Comfortaa SemiBold"/>
              <a:ea typeface="Comfortaa SemiBold"/>
              <a:cs typeface="Comfortaa SemiBold"/>
              <a:sym typeface="Comfortaa SemiBold"/>
            </a:endParaRPr>
          </a:p>
          <a:p>
            <a:pPr indent="0" lvl="0" marL="0" rtl="0" algn="l">
              <a:spcBef>
                <a:spcPts val="0"/>
              </a:spcBef>
              <a:spcAft>
                <a:spcPts val="12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2"/>
          <p:cNvSpPr txBox="1"/>
          <p:nvPr>
            <p:ph idx="4294967295" type="ctrTitle"/>
          </p:nvPr>
        </p:nvSpPr>
        <p:spPr>
          <a:xfrm>
            <a:off x="671250" y="368275"/>
            <a:ext cx="7801500" cy="856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omfortaa Medium"/>
                <a:ea typeface="Comfortaa Medium"/>
                <a:cs typeface="Comfortaa Medium"/>
                <a:sym typeface="Comfortaa Medium"/>
              </a:rPr>
              <a:t>DoH, DoT , DnsCrypt</a:t>
            </a:r>
            <a:endParaRPr>
              <a:latin typeface="Comfortaa Medium"/>
              <a:ea typeface="Comfortaa Medium"/>
              <a:cs typeface="Comfortaa Medium"/>
              <a:sym typeface="Comfortaa Medium"/>
            </a:endParaRPr>
          </a:p>
        </p:txBody>
      </p:sp>
      <p:sp>
        <p:nvSpPr>
          <p:cNvPr id="284" name="Google Shape;284;p42"/>
          <p:cNvSpPr txBox="1"/>
          <p:nvPr>
            <p:ph idx="4294967295" type="subTitle"/>
          </p:nvPr>
        </p:nvSpPr>
        <p:spPr>
          <a:xfrm>
            <a:off x="742675" y="1113400"/>
            <a:ext cx="7801500" cy="3687900"/>
          </a:xfrm>
          <a:prstGeom prst="rect">
            <a:avLst/>
          </a:prstGeom>
        </p:spPr>
        <p:txBody>
          <a:bodyPr anchorCtr="0" anchor="t" bIns="91425" lIns="91425" spcFirstLastPara="1" rIns="91425" wrap="square" tIns="91425">
            <a:normAutofit fontScale="62500" lnSpcReduction="10000"/>
          </a:bodyPr>
          <a:lstStyle/>
          <a:p>
            <a:pPr indent="0" lvl="0" marL="0" rtl="0" algn="l">
              <a:spcBef>
                <a:spcPts val="0"/>
              </a:spcBef>
              <a:spcAft>
                <a:spcPts val="0"/>
              </a:spcAft>
              <a:buNone/>
            </a:pPr>
            <a:r>
              <a:rPr lang="en"/>
              <a:t>Solutions are : </a:t>
            </a:r>
            <a:br>
              <a:rPr lang="en"/>
            </a:br>
            <a:br>
              <a:rPr lang="en"/>
            </a:br>
            <a:r>
              <a:rPr lang="en" sz="3000">
                <a:solidFill>
                  <a:schemeClr val="dk1"/>
                </a:solidFill>
                <a:latin typeface="Comfortaa Medium"/>
                <a:ea typeface="Comfortaa Medium"/>
                <a:cs typeface="Comfortaa Medium"/>
                <a:sym typeface="Comfortaa Medium"/>
              </a:rPr>
              <a:t>DoH </a:t>
            </a:r>
            <a:br>
              <a:rPr lang="en" sz="3000">
                <a:solidFill>
                  <a:schemeClr val="dk1"/>
                </a:solidFill>
                <a:latin typeface="Comfortaa Medium"/>
                <a:ea typeface="Comfortaa Medium"/>
                <a:cs typeface="Comfortaa Medium"/>
                <a:sym typeface="Comfortaa Medium"/>
              </a:rPr>
            </a:br>
            <a:r>
              <a:rPr lang="en"/>
              <a:t>encapsulation the clear text DNS requests into HTTPS over port 443 (encrypted like your bank app)</a:t>
            </a:r>
            <a:endParaRPr/>
          </a:p>
          <a:p>
            <a:pPr indent="0" lvl="0" marL="0" rtl="0" algn="l">
              <a:spcBef>
                <a:spcPts val="1200"/>
              </a:spcBef>
              <a:spcAft>
                <a:spcPts val="0"/>
              </a:spcAft>
              <a:buNone/>
            </a:pPr>
            <a:r>
              <a:rPr lang="en" sz="3000">
                <a:solidFill>
                  <a:schemeClr val="dk1"/>
                </a:solidFill>
                <a:latin typeface="Comfortaa Medium"/>
                <a:ea typeface="Comfortaa Medium"/>
                <a:cs typeface="Comfortaa Medium"/>
                <a:sym typeface="Comfortaa Medium"/>
              </a:rPr>
              <a:t>DoT </a:t>
            </a:r>
            <a:r>
              <a:rPr lang="en"/>
              <a:t>Encapsulation DNS queries to TLS (Transport Layer Security )</a:t>
            </a:r>
            <a:br>
              <a:rPr lang="en"/>
            </a:br>
            <a:br>
              <a:rPr lang="en"/>
            </a:br>
            <a:r>
              <a:rPr lang="en"/>
              <a:t>Encrypted Client Hello (ECH) (even the handshake setup over TLS is encrypted)</a:t>
            </a:r>
            <a:endParaRPr/>
          </a:p>
          <a:p>
            <a:pPr indent="0" lvl="0" marL="0" rtl="0" algn="l">
              <a:spcBef>
                <a:spcPts val="1200"/>
              </a:spcBef>
              <a:spcAft>
                <a:spcPts val="0"/>
              </a:spcAft>
              <a:buNone/>
            </a:pPr>
            <a:r>
              <a:rPr lang="en" sz="3000">
                <a:solidFill>
                  <a:schemeClr val="dk1"/>
                </a:solidFill>
                <a:latin typeface="Comfortaa Medium"/>
                <a:ea typeface="Comfortaa Medium"/>
                <a:cs typeface="Comfortaa Medium"/>
                <a:sym typeface="Comfortaa Medium"/>
              </a:rPr>
              <a:t>DnsCrypt </a:t>
            </a:r>
            <a:r>
              <a:rPr lang="en"/>
              <a:t>securing more pieces of the paths with your own DNScrypt server </a:t>
            </a:r>
            <a:br>
              <a:rPr lang="en"/>
            </a:br>
            <a:r>
              <a:rPr lang="en"/>
              <a:t>(pi-hole and node runner users will probably know this).</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a:t>Problem: DNS works fine, because the other side just needs to respond with an IP address,.... Not decrypt anything.</a:t>
            </a:r>
            <a:br>
              <a:rPr lang="en"/>
            </a:br>
            <a:r>
              <a:rPr lang="en"/>
              <a:t>DNS over HTTPS works fine, unless the other side doesn’t understand the encryption.</a:t>
            </a:r>
            <a:br>
              <a:rPr lang="en"/>
            </a:br>
            <a:r>
              <a:rPr lang="en"/>
              <a:t>(AES, RSA, etc…)</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3"/>
          <p:cNvSpPr txBox="1"/>
          <p:nvPr>
            <p:ph idx="4294967295" type="ctrTitle"/>
          </p:nvPr>
        </p:nvSpPr>
        <p:spPr>
          <a:xfrm>
            <a:off x="403075" y="206875"/>
            <a:ext cx="7801500" cy="550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700">
                <a:latin typeface="Comfortaa SemiBold"/>
                <a:ea typeface="Comfortaa SemiBold"/>
                <a:cs typeface="Comfortaa SemiBold"/>
                <a:sym typeface="Comfortaa SemiBold"/>
              </a:rPr>
              <a:t>The OSI-model</a:t>
            </a:r>
            <a:endParaRPr sz="3700">
              <a:latin typeface="Comfortaa SemiBold"/>
              <a:ea typeface="Comfortaa SemiBold"/>
              <a:cs typeface="Comfortaa SemiBold"/>
              <a:sym typeface="Comfortaa SemiBold"/>
            </a:endParaRPr>
          </a:p>
        </p:txBody>
      </p:sp>
      <p:sp>
        <p:nvSpPr>
          <p:cNvPr id="290" name="Google Shape;290;p43"/>
          <p:cNvSpPr txBox="1"/>
          <p:nvPr>
            <p:ph idx="4294967295" type="subTitle"/>
          </p:nvPr>
        </p:nvSpPr>
        <p:spPr>
          <a:xfrm>
            <a:off x="324275" y="897625"/>
            <a:ext cx="3604800" cy="4455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6600">
                <a:latin typeface="Oswald"/>
                <a:ea typeface="Oswald"/>
                <a:cs typeface="Oswald"/>
                <a:sym typeface="Oswald"/>
              </a:rPr>
              <a:t>A very short guide for Euro-junta inhabitants</a:t>
            </a:r>
            <a:endParaRPr sz="9600">
              <a:solidFill>
                <a:schemeClr val="dk1"/>
              </a:solidFill>
              <a:latin typeface="Oswald"/>
              <a:ea typeface="Oswald"/>
              <a:cs typeface="Oswald"/>
              <a:sym typeface="Oswald"/>
            </a:endParaRPr>
          </a:p>
          <a:p>
            <a:pPr indent="0" lvl="0" marL="0" rtl="0" algn="l">
              <a:spcBef>
                <a:spcPts val="1200"/>
              </a:spcBef>
              <a:spcAft>
                <a:spcPts val="1200"/>
              </a:spcAft>
              <a:buNone/>
            </a:pPr>
            <a:r>
              <a:t/>
            </a:r>
            <a:endParaRPr/>
          </a:p>
        </p:txBody>
      </p:sp>
      <p:pic>
        <p:nvPicPr>
          <p:cNvPr id="291" name="Google Shape;291;p43"/>
          <p:cNvPicPr preferRelativeResize="0"/>
          <p:nvPr/>
        </p:nvPicPr>
        <p:blipFill>
          <a:blip r:embed="rId3">
            <a:alphaModFix/>
          </a:blip>
          <a:stretch>
            <a:fillRect/>
          </a:stretch>
        </p:blipFill>
        <p:spPr>
          <a:xfrm>
            <a:off x="4015125" y="757675"/>
            <a:ext cx="4809825" cy="3756924"/>
          </a:xfrm>
          <a:prstGeom prst="rect">
            <a:avLst/>
          </a:prstGeom>
          <a:noFill/>
          <a:ln>
            <a:noFill/>
          </a:ln>
        </p:spPr>
      </p:pic>
      <p:sp>
        <p:nvSpPr>
          <p:cNvPr id="292" name="Google Shape;292;p43"/>
          <p:cNvSpPr txBox="1"/>
          <p:nvPr/>
        </p:nvSpPr>
        <p:spPr>
          <a:xfrm>
            <a:off x="459250" y="1949225"/>
            <a:ext cx="3102300" cy="25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Average"/>
                <a:ea typeface="Average"/>
                <a:cs typeface="Average"/>
                <a:sym typeface="Average"/>
              </a:rPr>
              <a:t>Moving DNS queries down in the OSI model:</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DNS :  application layer</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DoH : application/pres layer</a:t>
            </a:r>
            <a:br>
              <a:rPr lang="en" sz="1800">
                <a:solidFill>
                  <a:schemeClr val="accent3"/>
                </a:solidFill>
                <a:latin typeface="Average"/>
                <a:ea typeface="Average"/>
                <a:cs typeface="Average"/>
                <a:sym typeface="Average"/>
              </a:rPr>
            </a:br>
            <a:r>
              <a:rPr lang="en" sz="1800">
                <a:solidFill>
                  <a:schemeClr val="accent3"/>
                </a:solidFill>
                <a:latin typeface="Average"/>
                <a:ea typeface="Average"/>
                <a:cs typeface="Average"/>
                <a:sym typeface="Average"/>
              </a:rPr>
              <a:t>DoT : app to transport layer</a:t>
            </a:r>
            <a:endParaRPr sz="1800">
              <a:solidFill>
                <a:schemeClr val="accent3"/>
              </a:solidFill>
              <a:latin typeface="Average"/>
              <a:ea typeface="Average"/>
              <a:cs typeface="Average"/>
              <a:sym typeface="Averag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4"/>
          <p:cNvSpPr txBox="1"/>
          <p:nvPr/>
        </p:nvSpPr>
        <p:spPr>
          <a:xfrm>
            <a:off x="551050" y="296000"/>
            <a:ext cx="7062000" cy="48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What you can do : specific examples </a:t>
            </a:r>
            <a:endParaRPr sz="1800">
              <a:solidFill>
                <a:schemeClr val="accent3"/>
              </a:solidFill>
              <a:latin typeface="Comfortaa Medium"/>
              <a:ea typeface="Comfortaa Medium"/>
              <a:cs typeface="Comfortaa Medium"/>
              <a:sym typeface="Comfortaa Medium"/>
            </a:endParaRPr>
          </a:p>
        </p:txBody>
      </p:sp>
      <p:sp>
        <p:nvSpPr>
          <p:cNvPr id="298" name="Google Shape;298;p44"/>
          <p:cNvSpPr txBox="1"/>
          <p:nvPr/>
        </p:nvSpPr>
        <p:spPr>
          <a:xfrm>
            <a:off x="826650" y="785900"/>
            <a:ext cx="7490700" cy="418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latin typeface="Average"/>
                <a:ea typeface="Average"/>
                <a:cs typeface="Average"/>
                <a:sym typeface="Average"/>
                <a:hlinkClick r:id="rId3"/>
              </a:rPr>
              <a:t>https://dns.sb/</a:t>
            </a:r>
            <a:r>
              <a:rPr lang="en" sz="1800">
                <a:solidFill>
                  <a:schemeClr val="accent3"/>
                </a:solidFill>
                <a:latin typeface="Average"/>
                <a:ea typeface="Average"/>
                <a:cs typeface="Average"/>
                <a:sym typeface="Average"/>
              </a:rPr>
              <a:t>  - no logging secure DNS over https, tls and “clear” and DNSSEC  (validation and tamper proof)</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u="sng">
                <a:solidFill>
                  <a:schemeClr val="hlink"/>
                </a:solidFill>
                <a:latin typeface="Average"/>
                <a:ea typeface="Average"/>
                <a:cs typeface="Average"/>
                <a:sym typeface="Average"/>
                <a:hlinkClick r:id="rId4"/>
              </a:rPr>
              <a:t>https://dnslow.me/</a:t>
            </a:r>
            <a:r>
              <a:rPr lang="en" sz="1800">
                <a:solidFill>
                  <a:schemeClr val="accent3"/>
                </a:solidFill>
                <a:latin typeface="Average"/>
                <a:ea typeface="Average"/>
                <a:cs typeface="Average"/>
                <a:sym typeface="Average"/>
              </a:rPr>
              <a:t>  (+ filtering)</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u="sng">
                <a:solidFill>
                  <a:schemeClr val="hlink"/>
                </a:solidFill>
                <a:latin typeface="Average"/>
                <a:ea typeface="Average"/>
                <a:cs typeface="Average"/>
                <a:sym typeface="Average"/>
                <a:hlinkClick r:id="rId5"/>
              </a:rPr>
              <a:t>https://www.opennic.org/</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u="sng">
                <a:solidFill>
                  <a:schemeClr val="hlink"/>
                </a:solidFill>
                <a:latin typeface="Average"/>
                <a:ea typeface="Average"/>
                <a:cs typeface="Average"/>
                <a:sym typeface="Average"/>
                <a:hlinkClick r:id="rId6"/>
              </a:rPr>
              <a:t>https://opennameserver.org/</a:t>
            </a:r>
            <a:r>
              <a:rPr lang="en" sz="1800">
                <a:solidFill>
                  <a:schemeClr val="accent3"/>
                </a:solidFill>
                <a:latin typeface="Average"/>
                <a:ea typeface="Average"/>
                <a:cs typeface="Average"/>
                <a:sym typeface="Average"/>
              </a:rPr>
              <a:t>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u="sng">
                <a:solidFill>
                  <a:schemeClr val="hlink"/>
                </a:solidFill>
                <a:latin typeface="Average"/>
                <a:ea typeface="Average"/>
                <a:cs typeface="Average"/>
                <a:sym typeface="Average"/>
                <a:hlinkClick r:id="rId7"/>
              </a:rPr>
              <a:t>https://dns-ga.de/server-info.html</a:t>
            </a:r>
            <a:r>
              <a:rPr lang="en" sz="1800">
                <a:solidFill>
                  <a:schemeClr val="accent3"/>
                </a:solidFill>
                <a:latin typeface="Average"/>
                <a:ea typeface="Average"/>
                <a:cs typeface="Average"/>
                <a:sym typeface="Average"/>
              </a:rPr>
              <a:t> (light filtering on malware)</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u="sng">
                <a:solidFill>
                  <a:schemeClr val="hlink"/>
                </a:solidFill>
                <a:latin typeface="Average"/>
                <a:ea typeface="Average"/>
                <a:cs typeface="Average"/>
                <a:sym typeface="Average"/>
                <a:hlinkClick r:id="rId8"/>
              </a:rPr>
              <a:t>https://blog.uncensoreddns.org/</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TIP: you can also use these on UNgoogled-chromium</a:t>
            </a:r>
            <a:br>
              <a:rPr lang="en" sz="1800">
                <a:solidFill>
                  <a:schemeClr val="accent3"/>
                </a:solidFill>
                <a:latin typeface="Average"/>
                <a:ea typeface="Average"/>
                <a:cs typeface="Average"/>
                <a:sym typeface="Average"/>
              </a:rPr>
            </a:br>
            <a:r>
              <a:rPr lang="en" sz="1800" u="sng">
                <a:solidFill>
                  <a:schemeClr val="hlink"/>
                </a:solidFill>
                <a:latin typeface="Average"/>
                <a:ea typeface="Average"/>
                <a:cs typeface="Average"/>
                <a:sym typeface="Average"/>
                <a:hlinkClick r:id="rId9"/>
              </a:rPr>
              <a:t>https://ungoogled-software.github.io/ungoogled-chromium-binaries/</a:t>
            </a:r>
            <a:r>
              <a:rPr lang="en" sz="1800">
                <a:solidFill>
                  <a:schemeClr val="accent3"/>
                </a:solidFill>
                <a:latin typeface="Average"/>
                <a:ea typeface="Average"/>
                <a:cs typeface="Average"/>
                <a:sym typeface="Average"/>
              </a:rPr>
              <a:t>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5"/>
          <p:cNvSpPr txBox="1"/>
          <p:nvPr/>
        </p:nvSpPr>
        <p:spPr>
          <a:xfrm>
            <a:off x="1000125" y="265350"/>
            <a:ext cx="70620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What can I do : specific examples</a:t>
            </a:r>
            <a:endParaRPr sz="1800">
              <a:solidFill>
                <a:schemeClr val="accent3"/>
              </a:solidFill>
              <a:latin typeface="Comfortaa Medium"/>
              <a:ea typeface="Comfortaa Medium"/>
              <a:cs typeface="Comfortaa Medium"/>
              <a:sym typeface="Comfortaa Medium"/>
            </a:endParaRPr>
          </a:p>
        </p:txBody>
      </p:sp>
      <p:sp>
        <p:nvSpPr>
          <p:cNvPr id="304" name="Google Shape;304;p45"/>
          <p:cNvSpPr txBox="1"/>
          <p:nvPr/>
        </p:nvSpPr>
        <p:spPr>
          <a:xfrm>
            <a:off x="622525" y="1040950"/>
            <a:ext cx="7490700" cy="374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Why not use 8.8.8.8 (google) or 1.1.1.1 (cloudflare) ?</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You’ll donate more data, to your local ISP, </a:t>
            </a:r>
            <a:br>
              <a:rPr lang="en" sz="1800">
                <a:solidFill>
                  <a:schemeClr val="accent3"/>
                </a:solidFill>
                <a:latin typeface="Average"/>
                <a:ea typeface="Average"/>
                <a:cs typeface="Average"/>
                <a:sym typeface="Average"/>
              </a:rPr>
            </a:br>
            <a:r>
              <a:rPr lang="en" sz="1800">
                <a:solidFill>
                  <a:schemeClr val="accent3"/>
                </a:solidFill>
                <a:latin typeface="Average"/>
                <a:ea typeface="Average"/>
                <a:cs typeface="Average"/>
                <a:sym typeface="Average"/>
              </a:rPr>
              <a:t>on top of that, to google and cloudflare.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If you don’t care about that, that’s fine as well. </a:t>
            </a:r>
            <a:r>
              <a:rPr lang="en" sz="1800">
                <a:solidFill>
                  <a:schemeClr val="accent3"/>
                </a:solidFill>
                <a:latin typeface="Average"/>
                <a:ea typeface="Average"/>
                <a:cs typeface="Average"/>
                <a:sym typeface="Average"/>
              </a:rPr>
              <a:t>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It remedies nothing from a privacy perspective. It only speeds up your queries compared to the slow ISP dns servers.</a:t>
            </a:r>
            <a:endParaRPr sz="1800">
              <a:solidFill>
                <a:schemeClr val="accent3"/>
              </a:solidFill>
              <a:latin typeface="Average"/>
              <a:ea typeface="Average"/>
              <a:cs typeface="Average"/>
              <a:sym typeface="Average"/>
            </a:endParaRPr>
          </a:p>
          <a:p>
            <a:pPr indent="0" lvl="0" marL="0" rtl="0" algn="l">
              <a:spcBef>
                <a:spcPts val="0"/>
              </a:spcBef>
              <a:spcAft>
                <a:spcPts val="0"/>
              </a:spcAft>
              <a:buNone/>
            </a:pPr>
            <a:br>
              <a:rPr lang="en" sz="2400">
                <a:solidFill>
                  <a:srgbClr val="CC0000"/>
                </a:solidFill>
                <a:latin typeface="Average"/>
                <a:ea typeface="Average"/>
                <a:cs typeface="Average"/>
                <a:sym typeface="Average"/>
              </a:rPr>
            </a:br>
            <a:r>
              <a:rPr lang="en" sz="2400">
                <a:solidFill>
                  <a:srgbClr val="CC0000"/>
                </a:solidFill>
                <a:latin typeface="Average"/>
                <a:ea typeface="Average"/>
                <a:cs typeface="Average"/>
                <a:sym typeface="Average"/>
              </a:rPr>
              <a:t>You shouldn’t use any of these!</a:t>
            </a:r>
            <a:endParaRPr sz="2400">
              <a:solidFill>
                <a:srgbClr val="CC0000"/>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id="309" name="Google Shape;309;p46"/>
          <p:cNvPicPr preferRelativeResize="0"/>
          <p:nvPr/>
        </p:nvPicPr>
        <p:blipFill>
          <a:blip r:embed="rId3">
            <a:alphaModFix/>
          </a:blip>
          <a:stretch>
            <a:fillRect/>
          </a:stretch>
        </p:blipFill>
        <p:spPr>
          <a:xfrm>
            <a:off x="989275" y="172800"/>
            <a:ext cx="6930075" cy="47933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7"/>
          <p:cNvSpPr txBox="1"/>
          <p:nvPr/>
        </p:nvSpPr>
        <p:spPr>
          <a:xfrm>
            <a:off x="1000125" y="265350"/>
            <a:ext cx="70620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What can I do : specific examples</a:t>
            </a:r>
            <a:endParaRPr sz="1800">
              <a:solidFill>
                <a:schemeClr val="accent3"/>
              </a:solidFill>
              <a:latin typeface="Comfortaa Medium"/>
              <a:ea typeface="Comfortaa Medium"/>
              <a:cs typeface="Comfortaa Medium"/>
              <a:sym typeface="Comfortaa Medium"/>
            </a:endParaRPr>
          </a:p>
        </p:txBody>
      </p:sp>
      <p:sp>
        <p:nvSpPr>
          <p:cNvPr id="315" name="Google Shape;315;p47"/>
          <p:cNvSpPr txBox="1"/>
          <p:nvPr/>
        </p:nvSpPr>
        <p:spPr>
          <a:xfrm>
            <a:off x="622525" y="1040950"/>
            <a:ext cx="7490700" cy="374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On Android : </a:t>
            </a:r>
            <a:br>
              <a:rPr lang="en" sz="1800">
                <a:solidFill>
                  <a:schemeClr val="accent3"/>
                </a:solidFill>
                <a:latin typeface="Comfortaa Medium"/>
                <a:ea typeface="Comfortaa Medium"/>
                <a:cs typeface="Comfortaa Medium"/>
                <a:sym typeface="Comfortaa Medium"/>
              </a:rPr>
            </a:br>
            <a:r>
              <a:rPr lang="en" sz="1800">
                <a:solidFill>
                  <a:schemeClr val="accent3"/>
                </a:solidFill>
                <a:latin typeface="Comfortaa Medium"/>
                <a:ea typeface="Comfortaa Medium"/>
                <a:cs typeface="Comfortaa Medium"/>
                <a:sym typeface="Comfortaa Medium"/>
              </a:rPr>
              <a:t>set “private DNS” with </a:t>
            </a:r>
            <a:br>
              <a:rPr lang="en" sz="1800">
                <a:solidFill>
                  <a:schemeClr val="accent3"/>
                </a:solidFill>
                <a:latin typeface="Comfortaa Medium"/>
                <a:ea typeface="Comfortaa Medium"/>
                <a:cs typeface="Comfortaa Medium"/>
                <a:sym typeface="Comfortaa Medium"/>
              </a:rPr>
            </a:br>
            <a:r>
              <a:rPr lang="en" sz="1800">
                <a:solidFill>
                  <a:schemeClr val="accent3"/>
                </a:solidFill>
                <a:latin typeface="Comfortaa Medium"/>
                <a:ea typeface="Comfortaa Medium"/>
                <a:cs typeface="Comfortaa Medium"/>
                <a:sym typeface="Comfortaa Medium"/>
              </a:rPr>
              <a:t>The</a:t>
            </a:r>
            <a:r>
              <a:rPr lang="en" sz="1800">
                <a:solidFill>
                  <a:schemeClr val="accent3"/>
                </a:solidFill>
                <a:latin typeface="Comfortaa Medium"/>
                <a:ea typeface="Comfortaa Medium"/>
                <a:cs typeface="Comfortaa Medium"/>
                <a:sym typeface="Comfortaa Medium"/>
              </a:rPr>
              <a:t> TLS (DoT) link</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pic>
        <p:nvPicPr>
          <p:cNvPr id="316" name="Google Shape;316;p47"/>
          <p:cNvPicPr preferRelativeResize="0"/>
          <p:nvPr/>
        </p:nvPicPr>
        <p:blipFill>
          <a:blip r:embed="rId3">
            <a:alphaModFix/>
          </a:blip>
          <a:stretch>
            <a:fillRect/>
          </a:stretch>
        </p:blipFill>
        <p:spPr>
          <a:xfrm>
            <a:off x="4227200" y="1598300"/>
            <a:ext cx="3079151" cy="31881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8"/>
          <p:cNvSpPr txBox="1"/>
          <p:nvPr/>
        </p:nvSpPr>
        <p:spPr>
          <a:xfrm>
            <a:off x="622525" y="265350"/>
            <a:ext cx="70620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How to test your setup?</a:t>
            </a:r>
            <a:endParaRPr sz="1800">
              <a:solidFill>
                <a:schemeClr val="accent3"/>
              </a:solidFill>
              <a:latin typeface="Comfortaa Medium"/>
              <a:ea typeface="Comfortaa Medium"/>
              <a:cs typeface="Comfortaa Medium"/>
              <a:sym typeface="Comfortaa Medium"/>
            </a:endParaRPr>
          </a:p>
        </p:txBody>
      </p:sp>
      <p:sp>
        <p:nvSpPr>
          <p:cNvPr id="322" name="Google Shape;322;p48"/>
          <p:cNvSpPr txBox="1"/>
          <p:nvPr/>
        </p:nvSpPr>
        <p:spPr>
          <a:xfrm>
            <a:off x="622525" y="1040950"/>
            <a:ext cx="7490700" cy="259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latin typeface="Comfortaa Medium"/>
                <a:ea typeface="Comfortaa Medium"/>
                <a:cs typeface="Comfortaa Medium"/>
                <a:sym typeface="Comfortaa Medium"/>
                <a:hlinkClick r:id="rId3"/>
              </a:rPr>
              <a:t>https://dnscheck.tools</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rPr lang="en" sz="1800" u="sng">
                <a:solidFill>
                  <a:schemeClr val="hlink"/>
                </a:solidFill>
                <a:latin typeface="Comfortaa Medium"/>
                <a:ea typeface="Comfortaa Medium"/>
                <a:cs typeface="Comfortaa Medium"/>
                <a:sym typeface="Comfortaa Medium"/>
                <a:hlinkClick r:id="rId4"/>
              </a:rPr>
              <a:t>https://cmdns.dev.dns-oarc.net/</a:t>
            </a:r>
            <a:endParaRPr sz="1800" u="sng">
              <a:solidFill>
                <a:schemeClr val="hlink"/>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u="sng">
              <a:solidFill>
                <a:schemeClr val="hlink"/>
              </a:solidFill>
              <a:latin typeface="Comfortaa Medium"/>
              <a:ea typeface="Comfortaa Medium"/>
              <a:cs typeface="Comfortaa Medium"/>
              <a:sym typeface="Comfortaa Medium"/>
            </a:endParaRPr>
          </a:p>
          <a:p>
            <a:pPr indent="0" lvl="0" marL="0" rtl="0" algn="l">
              <a:spcBef>
                <a:spcPts val="0"/>
              </a:spcBef>
              <a:spcAft>
                <a:spcPts val="0"/>
              </a:spcAft>
              <a:buNone/>
            </a:pPr>
            <a:r>
              <a:rPr lang="en" sz="1800" u="sng">
                <a:solidFill>
                  <a:schemeClr val="hlink"/>
                </a:solidFill>
                <a:latin typeface="Comfortaa Medium"/>
                <a:ea typeface="Comfortaa Medium"/>
                <a:cs typeface="Comfortaa Medium"/>
                <a:sym typeface="Comfortaa Medium"/>
                <a:hlinkClick r:id="rId5"/>
              </a:rPr>
              <a:t>https://www.dnsleaktest.com/</a:t>
            </a:r>
            <a:endParaRPr sz="1800" u="sng">
              <a:solidFill>
                <a:schemeClr val="hlink"/>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u="sng">
              <a:solidFill>
                <a:schemeClr val="hlink"/>
              </a:solidFill>
              <a:latin typeface="Comfortaa Medium"/>
              <a:ea typeface="Comfortaa Medium"/>
              <a:cs typeface="Comfortaa Medium"/>
              <a:sym typeface="Comfortaa Medium"/>
            </a:endParaRPr>
          </a:p>
          <a:p>
            <a:pPr indent="0" lvl="0" marL="0" rtl="0" algn="l">
              <a:spcBef>
                <a:spcPts val="0"/>
              </a:spcBef>
              <a:spcAft>
                <a:spcPts val="0"/>
              </a:spcAft>
              <a:buNone/>
            </a:pPr>
            <a:r>
              <a:rPr lang="en" sz="1800" u="sng">
                <a:solidFill>
                  <a:schemeClr val="hlink"/>
                </a:solidFill>
                <a:latin typeface="Comfortaa Medium"/>
                <a:ea typeface="Comfortaa Medium"/>
                <a:cs typeface="Comfortaa Medium"/>
                <a:sym typeface="Comfortaa Medium"/>
                <a:hlinkClick r:id="rId6"/>
              </a:rPr>
              <a:t>https://www.doileak.com/classic.html</a:t>
            </a:r>
            <a:endParaRPr sz="1800" u="sng">
              <a:solidFill>
                <a:schemeClr val="hlink"/>
              </a:solidFill>
              <a:latin typeface="Comfortaa Medium"/>
              <a:ea typeface="Comfortaa Medium"/>
              <a:cs typeface="Comfortaa Medium"/>
              <a:sym typeface="Comfortaa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9"/>
          <p:cNvSpPr txBox="1"/>
          <p:nvPr/>
        </p:nvSpPr>
        <p:spPr>
          <a:xfrm>
            <a:off x="622525" y="265350"/>
            <a:ext cx="70620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Some more info:</a:t>
            </a:r>
            <a:endParaRPr sz="1800">
              <a:solidFill>
                <a:schemeClr val="accent3"/>
              </a:solidFill>
              <a:latin typeface="Comfortaa Medium"/>
              <a:ea typeface="Comfortaa Medium"/>
              <a:cs typeface="Comfortaa Medium"/>
              <a:sym typeface="Comfortaa Medium"/>
            </a:endParaRPr>
          </a:p>
        </p:txBody>
      </p:sp>
      <p:sp>
        <p:nvSpPr>
          <p:cNvPr id="328" name="Google Shape;328;p49"/>
          <p:cNvSpPr txBox="1"/>
          <p:nvPr/>
        </p:nvSpPr>
        <p:spPr>
          <a:xfrm>
            <a:off x="622525" y="1040950"/>
            <a:ext cx="8063100" cy="259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Trusted Recursive Resolver </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rPr lang="en" sz="1800" u="sng">
                <a:solidFill>
                  <a:schemeClr val="hlink"/>
                </a:solidFill>
                <a:latin typeface="Comfortaa Medium"/>
                <a:ea typeface="Comfortaa Medium"/>
                <a:cs typeface="Comfortaa Medium"/>
                <a:sym typeface="Comfortaa Medium"/>
                <a:hlinkClick r:id="rId3"/>
              </a:rPr>
              <a:t>https://wiki.mozilla.org/Trusted_Recursive_Resolver</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Encrypted Client Hello (ECH)</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rPr lang="en" sz="1800" u="sng">
                <a:solidFill>
                  <a:schemeClr val="hlink"/>
                </a:solidFill>
                <a:latin typeface="Comfortaa Medium"/>
                <a:ea typeface="Comfortaa Medium"/>
                <a:cs typeface="Comfortaa Medium"/>
                <a:sym typeface="Comfortaa Medium"/>
                <a:hlinkClick r:id="rId4"/>
              </a:rPr>
              <a:t>https://blog.cloudflare.com/announcing-encrypted-client-hello</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a:solidFill>
                <a:schemeClr val="accent3"/>
              </a:solidFill>
              <a:latin typeface="Comfortaa Medium"/>
              <a:ea typeface="Comfortaa Medium"/>
              <a:cs typeface="Comfortaa Medium"/>
              <a:sym typeface="Comfortaa Medium"/>
            </a:endParaRPr>
          </a:p>
          <a:p>
            <a:pPr indent="0" lvl="0" marL="0" rtl="0" algn="l">
              <a:spcBef>
                <a:spcPts val="0"/>
              </a:spcBef>
              <a:spcAft>
                <a:spcPts val="0"/>
              </a:spcAft>
              <a:buNone/>
            </a:pPr>
            <a:r>
              <a:rPr lang="en" sz="1800">
                <a:solidFill>
                  <a:schemeClr val="accent3"/>
                </a:solidFill>
                <a:latin typeface="Comfortaa Medium"/>
                <a:ea typeface="Comfortaa Medium"/>
                <a:cs typeface="Comfortaa Medium"/>
                <a:sym typeface="Comfortaa Medium"/>
              </a:rPr>
              <a:t>DNS Queries over HTTPS (DoH)</a:t>
            </a:r>
            <a:endParaRPr sz="1800" u="sng">
              <a:solidFill>
                <a:schemeClr val="hlink"/>
              </a:solidFill>
              <a:latin typeface="Comfortaa Medium"/>
              <a:ea typeface="Comfortaa Medium"/>
              <a:cs typeface="Comfortaa Medium"/>
              <a:sym typeface="Comfortaa Medium"/>
            </a:endParaRPr>
          </a:p>
          <a:p>
            <a:pPr indent="0" lvl="0" marL="0" rtl="0" algn="l">
              <a:spcBef>
                <a:spcPts val="0"/>
              </a:spcBef>
              <a:spcAft>
                <a:spcPts val="0"/>
              </a:spcAft>
              <a:buNone/>
            </a:pPr>
            <a:r>
              <a:rPr lang="en" sz="1800" u="sng">
                <a:solidFill>
                  <a:schemeClr val="hlink"/>
                </a:solidFill>
                <a:latin typeface="Comfortaa Medium"/>
                <a:ea typeface="Comfortaa Medium"/>
                <a:cs typeface="Comfortaa Medium"/>
                <a:sym typeface="Comfortaa Medium"/>
                <a:hlinkClick r:id="rId5"/>
              </a:rPr>
              <a:t>https://datatracker.ietf.org/doc/html/rfc8484</a:t>
            </a:r>
            <a:endParaRPr sz="1800" u="sng">
              <a:solidFill>
                <a:schemeClr val="hlink"/>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u="sng">
              <a:solidFill>
                <a:schemeClr val="hlink"/>
              </a:solidFill>
              <a:latin typeface="Comfortaa Medium"/>
              <a:ea typeface="Comfortaa Medium"/>
              <a:cs typeface="Comfortaa Medium"/>
              <a:sym typeface="Comfortaa Medium"/>
            </a:endParaRPr>
          </a:p>
          <a:p>
            <a:pPr indent="0" lvl="0" marL="0" rtl="0" algn="l">
              <a:spcBef>
                <a:spcPts val="0"/>
              </a:spcBef>
              <a:spcAft>
                <a:spcPts val="0"/>
              </a:spcAft>
              <a:buNone/>
            </a:pPr>
            <a:r>
              <a:t/>
            </a:r>
            <a:endParaRPr sz="1800" u="sng">
              <a:solidFill>
                <a:schemeClr val="hlink"/>
              </a:solidFill>
              <a:latin typeface="Comfortaa Medium"/>
              <a:ea typeface="Comfortaa Medium"/>
              <a:cs typeface="Comfortaa Medium"/>
              <a:sym typeface="Comfortaa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0"/>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Instant messaging apps… diaspora of choice</a:t>
            </a:r>
            <a:endParaRPr/>
          </a:p>
        </p:txBody>
      </p:sp>
      <p:sp>
        <p:nvSpPr>
          <p:cNvPr id="334" name="Google Shape;334;p50"/>
          <p:cNvSpPr txBox="1"/>
          <p:nvPr>
            <p:ph idx="1" type="subTitle"/>
          </p:nvPr>
        </p:nvSpPr>
        <p:spPr>
          <a:xfrm>
            <a:off x="671250" y="3174874"/>
            <a:ext cx="7801500" cy="15849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0"/>
              </a:spcAft>
              <a:buNone/>
            </a:pPr>
            <a:r>
              <a:rPr lang="en"/>
              <a:t>ssh chat on linux, Wire, </a:t>
            </a:r>
            <a:r>
              <a:rPr lang="en" strike="sngStrike"/>
              <a:t>wickr</a:t>
            </a:r>
            <a:r>
              <a:rPr lang="en"/>
              <a:t>, meshed network apps (download the apk), </a:t>
            </a:r>
            <a:r>
              <a:rPr lang="en"/>
              <a:t>simple</a:t>
            </a:r>
            <a:r>
              <a:rPr lang="en"/>
              <a:t>-x, 0xchat (nostr), getsession</a:t>
            </a:r>
            <a:br>
              <a:rPr lang="en"/>
            </a:br>
            <a:br>
              <a:rPr lang="en"/>
            </a:br>
            <a:r>
              <a:rPr lang="en"/>
              <a:t>All virus-like system (we all use) like Whatapp, Telegram , google message, apple messenger, FB messenger…</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14 eyes are watching you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1"/>
          <p:cNvSpPr txBox="1"/>
          <p:nvPr>
            <p:ph idx="4294967295" type="ctrTitle"/>
          </p:nvPr>
        </p:nvSpPr>
        <p:spPr>
          <a:xfrm>
            <a:off x="671250" y="430450"/>
            <a:ext cx="7801500" cy="79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Instant messaging apps…</a:t>
            </a:r>
            <a:endParaRPr/>
          </a:p>
        </p:txBody>
      </p:sp>
      <p:sp>
        <p:nvSpPr>
          <p:cNvPr id="340" name="Google Shape;340;p51"/>
          <p:cNvSpPr txBox="1"/>
          <p:nvPr/>
        </p:nvSpPr>
        <p:spPr>
          <a:xfrm>
            <a:off x="671250" y="1082500"/>
            <a:ext cx="7552200" cy="357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GetSession , Briar,  Matrix protocol, Simple-X chat, Nostr, 0xChat … old skool SSH chat (Terminus) – Problem: adoption (101 flavors)</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Current most used: Whatsapp, FB msg, Messenger (apple) and Telegram</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rPr lang="en" sz="1800">
                <a:solidFill>
                  <a:schemeClr val="accent3"/>
                </a:solidFill>
                <a:latin typeface="Average"/>
                <a:ea typeface="Average"/>
                <a:cs typeface="Average"/>
                <a:sym typeface="Average"/>
              </a:rPr>
              <a:t>MESHED (useful in shit-hit-the-fan situations / protests )</a:t>
            </a:r>
            <a:br>
              <a:rPr lang="en" sz="1800">
                <a:solidFill>
                  <a:schemeClr val="accent3"/>
                </a:solidFill>
                <a:latin typeface="Average"/>
                <a:ea typeface="Average"/>
                <a:cs typeface="Average"/>
                <a:sym typeface="Average"/>
              </a:rPr>
            </a:br>
            <a:r>
              <a:rPr lang="en" sz="1800" u="sng">
                <a:solidFill>
                  <a:schemeClr val="hlink"/>
                </a:solidFill>
                <a:latin typeface="Average"/>
                <a:ea typeface="Average"/>
                <a:cs typeface="Average"/>
                <a:sym typeface="Average"/>
                <a:hlinkClick r:id="rId3"/>
              </a:rPr>
              <a:t>https://bridgefy.me/</a:t>
            </a:r>
            <a:r>
              <a:rPr lang="en" sz="1800">
                <a:solidFill>
                  <a:schemeClr val="accent3"/>
                </a:solidFill>
                <a:latin typeface="Average"/>
                <a:ea typeface="Average"/>
                <a:cs typeface="Average"/>
                <a:sym typeface="Average"/>
              </a:rPr>
              <a:t>  (we need something like this for Nostr based contacts by the way:)</a:t>
            </a:r>
            <a:br>
              <a:rPr lang="en" sz="1800">
                <a:solidFill>
                  <a:schemeClr val="accent3"/>
                </a:solidFill>
                <a:latin typeface="Average"/>
                <a:ea typeface="Average"/>
                <a:cs typeface="Average"/>
                <a:sym typeface="Average"/>
              </a:rPr>
            </a:br>
            <a:br>
              <a:rPr lang="en" sz="1800">
                <a:solidFill>
                  <a:schemeClr val="accent3"/>
                </a:solidFill>
                <a:latin typeface="Average"/>
                <a:ea typeface="Average"/>
                <a:cs typeface="Average"/>
                <a:sym typeface="Average"/>
              </a:rPr>
            </a:br>
            <a:r>
              <a:rPr lang="en" sz="1800" u="sng">
                <a:solidFill>
                  <a:schemeClr val="hlink"/>
                </a:solidFill>
                <a:latin typeface="Average"/>
                <a:ea typeface="Average"/>
                <a:cs typeface="Average"/>
                <a:sym typeface="Average"/>
                <a:hlinkClick r:id="rId4"/>
              </a:rPr>
              <a:t>https://briarproject.org</a:t>
            </a:r>
            <a:r>
              <a:rPr lang="en" sz="1800">
                <a:solidFill>
                  <a:schemeClr val="accent3"/>
                </a:solidFill>
                <a:latin typeface="Average"/>
                <a:ea typeface="Average"/>
                <a:cs typeface="Average"/>
                <a:sym typeface="Average"/>
              </a:rPr>
              <a:t> (Censorship-resistant peer-to-peer messaging)</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2"/>
          <p:cNvSpPr txBox="1"/>
          <p:nvPr>
            <p:ph idx="4294967295" type="ctrTitle"/>
          </p:nvPr>
        </p:nvSpPr>
        <p:spPr>
          <a:xfrm>
            <a:off x="671250" y="990800"/>
            <a:ext cx="7801500" cy="4001400"/>
          </a:xfrm>
          <a:prstGeom prst="rect">
            <a:avLst/>
          </a:prstGeom>
        </p:spPr>
        <p:txBody>
          <a:bodyPr anchorCtr="0" anchor="t" bIns="91425" lIns="91425" spcFirstLastPara="1" rIns="91425" wrap="square" tIns="91425">
            <a:normAutofit fontScale="90000"/>
          </a:bodyPr>
          <a:lstStyle/>
          <a:p>
            <a:pPr indent="0" lvl="0" marL="457200" rtl="0" algn="l">
              <a:spcBef>
                <a:spcPts val="0"/>
              </a:spcBef>
              <a:spcAft>
                <a:spcPts val="0"/>
              </a:spcAft>
              <a:buNone/>
            </a:pPr>
            <a:r>
              <a:rPr lang="en"/>
              <a:t>Meta-data on the upper layer : there is simply no escape</a:t>
            </a:r>
            <a:br>
              <a:rPr lang="en"/>
            </a:br>
            <a:br>
              <a:rPr lang="en"/>
            </a:br>
            <a:r>
              <a:rPr lang="en"/>
              <a:t>Timestamps, </a:t>
            </a:r>
            <a:r>
              <a:rPr lang="en"/>
              <a:t>addresses</a:t>
            </a:r>
            <a:r>
              <a:rPr lang="en"/>
              <a:t>, actions, </a:t>
            </a:r>
            <a:r>
              <a:rPr lang="en"/>
              <a:t>hits, MAC addresses…</a:t>
            </a:r>
            <a:br>
              <a:rPr lang="en"/>
            </a:br>
            <a:br>
              <a:rPr lang="en"/>
            </a:br>
            <a:r>
              <a:rPr lang="en"/>
              <a:t>Anonymized</a:t>
            </a:r>
            <a:r>
              <a:rPr lang="en"/>
              <a:t> user fingerprints connected to action hits (restaurant visits, </a:t>
            </a:r>
            <a:r>
              <a:rPr lang="en"/>
              <a:t>payments, concert tickets, parking space, rented bikes, even your toilet visits at an airport)</a:t>
            </a:r>
            <a:br>
              <a:rPr lang="en"/>
            </a:b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VPN as a next level step</a:t>
            </a:r>
            <a:endParaRPr/>
          </a:p>
        </p:txBody>
      </p:sp>
      <p:sp>
        <p:nvSpPr>
          <p:cNvPr id="351" name="Google Shape;351;p5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t>Why DNS is the most easy, most used way to track behavior, taste and mine data</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4"/>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Encrypt AES256 to the cloud</a:t>
            </a:r>
            <a:endParaRPr/>
          </a:p>
        </p:txBody>
      </p:sp>
      <p:sp>
        <p:nvSpPr>
          <p:cNvPr id="357" name="Google Shape;357;p54"/>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fontScale="55000"/>
          </a:bodyPr>
          <a:lstStyle/>
          <a:p>
            <a:pPr indent="0" lvl="0" marL="0" rtl="0" algn="ctr">
              <a:spcBef>
                <a:spcPts val="0"/>
              </a:spcBef>
              <a:spcAft>
                <a:spcPts val="0"/>
              </a:spcAft>
              <a:buNone/>
            </a:pPr>
            <a:r>
              <a:rPr lang="en"/>
              <a:t>Put sensitive, personal data (or everything!) in the cloud after encrypting it yourself with your own extra passphrase: </a:t>
            </a:r>
            <a:br>
              <a:rPr lang="en"/>
            </a:br>
            <a:br>
              <a:rPr lang="en"/>
            </a:br>
            <a:r>
              <a:rPr lang="en" u="sng">
                <a:solidFill>
                  <a:schemeClr val="hlink"/>
                </a:solidFill>
                <a:hlinkClick r:id="rId3"/>
              </a:rPr>
              <a:t>https://www.aescrypt.com/download/</a:t>
            </a:r>
            <a:r>
              <a:rPr lang="en"/>
              <a:t>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5"/>
          <p:cNvSpPr txBox="1"/>
          <p:nvPr>
            <p:ph type="ctrTitle"/>
          </p:nvPr>
        </p:nvSpPr>
        <p:spPr>
          <a:xfrm>
            <a:off x="671250" y="381200"/>
            <a:ext cx="7801500" cy="996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Tech solutions are not all there is</a:t>
            </a:r>
            <a:endParaRPr/>
          </a:p>
        </p:txBody>
      </p:sp>
      <p:sp>
        <p:nvSpPr>
          <p:cNvPr id="363" name="Google Shape;363;p55"/>
          <p:cNvSpPr txBox="1"/>
          <p:nvPr>
            <p:ph idx="1" type="subTitle"/>
          </p:nvPr>
        </p:nvSpPr>
        <p:spPr>
          <a:xfrm>
            <a:off x="709475" y="3174876"/>
            <a:ext cx="78015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t>Try to build a local presence, network and “meshed” economy with skills and proof-of-work.</a:t>
            </a:r>
            <a:endParaRPr/>
          </a:p>
        </p:txBody>
      </p:sp>
      <p:sp>
        <p:nvSpPr>
          <p:cNvPr id="364" name="Google Shape;364;p55"/>
          <p:cNvSpPr txBox="1"/>
          <p:nvPr/>
        </p:nvSpPr>
        <p:spPr>
          <a:xfrm>
            <a:off x="1447800" y="1828800"/>
            <a:ext cx="6524700" cy="70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FF9900"/>
                </a:solidFill>
                <a:latin typeface="Comfortaa"/>
                <a:ea typeface="Comfortaa"/>
                <a:cs typeface="Comfortaa"/>
                <a:sym typeface="Comfortaa"/>
              </a:rPr>
              <a:t>“You </a:t>
            </a:r>
            <a:r>
              <a:rPr b="1" lang="en" sz="1700" u="sng">
                <a:solidFill>
                  <a:srgbClr val="FF9900"/>
                </a:solidFill>
                <a:latin typeface="Comfortaa"/>
                <a:ea typeface="Comfortaa"/>
                <a:cs typeface="Comfortaa"/>
                <a:sym typeface="Comfortaa"/>
              </a:rPr>
              <a:t>can’t </a:t>
            </a:r>
            <a:r>
              <a:rPr b="1" lang="en" sz="1700">
                <a:solidFill>
                  <a:srgbClr val="FF9900"/>
                </a:solidFill>
                <a:latin typeface="Comfortaa"/>
                <a:ea typeface="Comfortaa"/>
                <a:cs typeface="Comfortaa"/>
                <a:sym typeface="Comfortaa"/>
              </a:rPr>
              <a:t>fix the money, without fixing your own world”</a:t>
            </a:r>
            <a:br>
              <a:rPr b="1" lang="en" sz="1700">
                <a:solidFill>
                  <a:srgbClr val="FF9900"/>
                </a:solidFill>
                <a:latin typeface="Comfortaa"/>
                <a:ea typeface="Comfortaa"/>
                <a:cs typeface="Comfortaa"/>
                <a:sym typeface="Comfortaa"/>
              </a:rPr>
            </a:br>
            <a:endParaRPr b="1" sz="100">
              <a:solidFill>
                <a:srgbClr val="FF9900"/>
              </a:solidFill>
              <a:latin typeface="Comfortaa"/>
              <a:ea typeface="Comfortaa"/>
              <a:cs typeface="Comfortaa"/>
              <a:sym typeface="Comfortaa"/>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56"/>
          <p:cNvSpPr txBox="1"/>
          <p:nvPr>
            <p:ph idx="4294967295" type="ctrTitle"/>
          </p:nvPr>
        </p:nvSpPr>
        <p:spPr>
          <a:xfrm>
            <a:off x="671250" y="216850"/>
            <a:ext cx="7801500" cy="633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FIX your world  /  Building a Meshtadel / Citadel : </a:t>
            </a:r>
            <a:endParaRPr/>
          </a:p>
        </p:txBody>
      </p:sp>
      <p:sp>
        <p:nvSpPr>
          <p:cNvPr id="370" name="Google Shape;370;p56"/>
          <p:cNvSpPr txBox="1"/>
          <p:nvPr>
            <p:ph idx="4294967295" type="subTitle"/>
          </p:nvPr>
        </p:nvSpPr>
        <p:spPr>
          <a:xfrm>
            <a:off x="671250" y="1089275"/>
            <a:ext cx="7801500" cy="3764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latin typeface="Oswald"/>
                <a:ea typeface="Oswald"/>
                <a:cs typeface="Oswald"/>
                <a:sym typeface="Oswald"/>
              </a:rPr>
              <a:t>F*ck TV shows, Netflix addiction, garbage celeb-focused “news” and local FiatWorld discussions  (we’re long past that).</a:t>
            </a:r>
            <a:br>
              <a:rPr lang="en">
                <a:latin typeface="Oswald"/>
                <a:ea typeface="Oswald"/>
                <a:cs typeface="Oswald"/>
                <a:sym typeface="Oswald"/>
              </a:rPr>
            </a:br>
            <a:br>
              <a:rPr lang="en"/>
            </a:br>
            <a:r>
              <a:rPr lang="en">
                <a:solidFill>
                  <a:srgbClr val="FF9900"/>
                </a:solidFill>
                <a:latin typeface="Comfortaa Light"/>
                <a:ea typeface="Comfortaa Light"/>
                <a:cs typeface="Comfortaa Light"/>
                <a:sym typeface="Comfortaa Light"/>
              </a:rPr>
              <a:t>Get resources (material, land, …)</a:t>
            </a:r>
            <a:br>
              <a:rPr lang="en">
                <a:solidFill>
                  <a:srgbClr val="FF9900"/>
                </a:solidFill>
                <a:latin typeface="Comfortaa Light"/>
                <a:ea typeface="Comfortaa Light"/>
                <a:cs typeface="Comfortaa Light"/>
                <a:sym typeface="Comfortaa Light"/>
              </a:rPr>
            </a:br>
            <a:r>
              <a:rPr lang="en">
                <a:solidFill>
                  <a:srgbClr val="FF9900"/>
                </a:solidFill>
                <a:latin typeface="Comfortaa Light"/>
                <a:ea typeface="Comfortaa Light"/>
                <a:cs typeface="Comfortaa Light"/>
                <a:sym typeface="Comfortaa Light"/>
              </a:rPr>
              <a:t>Get hard money (gold, bitcoin, …)</a:t>
            </a:r>
            <a:br>
              <a:rPr lang="en">
                <a:solidFill>
                  <a:srgbClr val="FF9900"/>
                </a:solidFill>
                <a:latin typeface="Comfortaa Light"/>
                <a:ea typeface="Comfortaa Light"/>
                <a:cs typeface="Comfortaa Light"/>
                <a:sym typeface="Comfortaa Light"/>
              </a:rPr>
            </a:br>
            <a:r>
              <a:rPr lang="en">
                <a:solidFill>
                  <a:srgbClr val="FF9900"/>
                </a:solidFill>
                <a:latin typeface="Comfortaa Light"/>
                <a:ea typeface="Comfortaa Light"/>
                <a:cs typeface="Comfortaa Light"/>
                <a:sym typeface="Comfortaa Light"/>
              </a:rPr>
              <a:t>Get and </a:t>
            </a:r>
            <a:r>
              <a:rPr lang="en" u="sng">
                <a:solidFill>
                  <a:srgbClr val="FF9900"/>
                </a:solidFill>
                <a:latin typeface="Comfortaa Light"/>
                <a:ea typeface="Comfortaa Light"/>
                <a:cs typeface="Comfortaa Light"/>
                <a:sym typeface="Comfortaa Light"/>
              </a:rPr>
              <a:t>use </a:t>
            </a:r>
            <a:r>
              <a:rPr lang="en">
                <a:solidFill>
                  <a:srgbClr val="FF9900"/>
                </a:solidFill>
                <a:latin typeface="Comfortaa Light"/>
                <a:ea typeface="Comfortaa Light"/>
                <a:cs typeface="Comfortaa Light"/>
                <a:sym typeface="Comfortaa Light"/>
              </a:rPr>
              <a:t>skills (cooking, repairing, growing food,...)</a:t>
            </a:r>
            <a:br>
              <a:rPr lang="en">
                <a:solidFill>
                  <a:srgbClr val="FF9900"/>
                </a:solidFill>
                <a:latin typeface="Comfortaa Light"/>
                <a:ea typeface="Comfortaa Light"/>
                <a:cs typeface="Comfortaa Light"/>
                <a:sym typeface="Comfortaa Light"/>
              </a:rPr>
            </a:br>
            <a:r>
              <a:rPr lang="en">
                <a:solidFill>
                  <a:srgbClr val="FF9900"/>
                </a:solidFill>
                <a:latin typeface="Comfortaa Light"/>
                <a:ea typeface="Comfortaa Light"/>
                <a:cs typeface="Comfortaa Light"/>
                <a:sym typeface="Comfortaa Light"/>
              </a:rPr>
              <a:t>Communicate private/encrypted (encrypt, meshed, private networks…)</a:t>
            </a:r>
            <a:br>
              <a:rPr lang="en">
                <a:solidFill>
                  <a:srgbClr val="FF9900"/>
                </a:solidFill>
                <a:latin typeface="Comfortaa Light"/>
                <a:ea typeface="Comfortaa Light"/>
                <a:cs typeface="Comfortaa Light"/>
                <a:sym typeface="Comfortaa Light"/>
              </a:rPr>
            </a:br>
            <a:r>
              <a:rPr lang="en">
                <a:solidFill>
                  <a:srgbClr val="FF9900"/>
                </a:solidFill>
                <a:latin typeface="Comfortaa Light"/>
                <a:ea typeface="Comfortaa Light"/>
                <a:cs typeface="Comfortaa Light"/>
                <a:sym typeface="Comfortaa Light"/>
              </a:rPr>
              <a:t>Embrace and respect the Person to Person , community based life, without parasitic fiat loss.</a:t>
            </a:r>
            <a:endParaRPr>
              <a:solidFill>
                <a:srgbClr val="FF9900"/>
              </a:solidFill>
              <a:latin typeface="Comfortaa Light"/>
              <a:ea typeface="Comfortaa Light"/>
              <a:cs typeface="Comfortaa Light"/>
              <a:sym typeface="Comfortaa Light"/>
            </a:endParaRPr>
          </a:p>
          <a:p>
            <a:pPr indent="0" lvl="0" marL="0" rtl="0" algn="l">
              <a:spcBef>
                <a:spcPts val="1200"/>
              </a:spcBef>
              <a:spcAft>
                <a:spcPts val="1200"/>
              </a:spcAft>
              <a:buNone/>
            </a:pPr>
            <a:r>
              <a:rPr lang="en">
                <a:solidFill>
                  <a:srgbClr val="FF9900"/>
                </a:solidFill>
                <a:latin typeface="Comfortaa Light"/>
                <a:ea typeface="Comfortaa Light"/>
                <a:cs typeface="Comfortaa Light"/>
                <a:sym typeface="Comfortaa Light"/>
              </a:rPr>
              <a:t>Think like a bitcoiner, work like a slave, escape the axiome of loss</a:t>
            </a:r>
            <a:br>
              <a:rPr lang="en">
                <a:solidFill>
                  <a:srgbClr val="FF9900"/>
                </a:solidFill>
                <a:latin typeface="Comfortaa Light"/>
                <a:ea typeface="Comfortaa Light"/>
                <a:cs typeface="Comfortaa Light"/>
                <a:sym typeface="Comfortaa Light"/>
              </a:rPr>
            </a:br>
            <a:endParaRPr>
              <a:solidFill>
                <a:srgbClr val="FF9900"/>
              </a:solidFill>
              <a:latin typeface="Comfortaa Light"/>
              <a:ea typeface="Comfortaa Light"/>
              <a:cs typeface="Comfortaa Light"/>
              <a:sym typeface="Comfortaa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7"/>
          <p:cNvSpPr txBox="1"/>
          <p:nvPr>
            <p:ph idx="4294967295" type="ctrTitle"/>
          </p:nvPr>
        </p:nvSpPr>
        <p:spPr>
          <a:xfrm>
            <a:off x="671250" y="216850"/>
            <a:ext cx="7801500" cy="633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Building a Meshtadel / Citadel</a:t>
            </a:r>
            <a:endParaRPr/>
          </a:p>
        </p:txBody>
      </p:sp>
      <p:sp>
        <p:nvSpPr>
          <p:cNvPr id="376" name="Google Shape;376;p57"/>
          <p:cNvSpPr txBox="1"/>
          <p:nvPr>
            <p:ph idx="4294967295" type="subTitle"/>
          </p:nvPr>
        </p:nvSpPr>
        <p:spPr>
          <a:xfrm>
            <a:off x="671250" y="1031925"/>
            <a:ext cx="7801500" cy="3822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Self-manage, federated if necessary</a:t>
            </a:r>
            <a:br>
              <a:rPr lang="en"/>
            </a:br>
            <a:r>
              <a:rPr lang="en"/>
              <a:t>Pay each other in hard money (guess what?) </a:t>
            </a:r>
            <a:br>
              <a:rPr lang="en"/>
            </a:br>
            <a:br>
              <a:rPr lang="en"/>
            </a:br>
            <a:r>
              <a:rPr lang="en"/>
              <a:t>Own stuff  /    Grow stuff  /   Know stuff</a:t>
            </a:r>
            <a:br>
              <a:rPr lang="en"/>
            </a:br>
            <a:r>
              <a:rPr lang="en"/>
              <a:t>Learn to love and value actions, people and small wins.  (your people are your wealth)</a:t>
            </a:r>
            <a:br>
              <a:rPr lang="en"/>
            </a:br>
            <a:br>
              <a:rPr lang="en"/>
            </a:br>
            <a:r>
              <a:rPr lang="en"/>
              <a:t>Get to know real people, not algorithms and fake images / mirages of people that don’t exist.</a:t>
            </a:r>
            <a:br>
              <a:rPr lang="en"/>
            </a:br>
            <a:br>
              <a:rPr lang="en"/>
            </a:b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58"/>
          <p:cNvSpPr txBox="1"/>
          <p:nvPr>
            <p:ph idx="4294967295" type="ctrTitle"/>
          </p:nvPr>
        </p:nvSpPr>
        <p:spPr>
          <a:xfrm>
            <a:off x="671250" y="216850"/>
            <a:ext cx="7801500" cy="633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Building a Meshtadel / Citadel</a:t>
            </a:r>
            <a:endParaRPr/>
          </a:p>
        </p:txBody>
      </p:sp>
      <p:sp>
        <p:nvSpPr>
          <p:cNvPr id="382" name="Google Shape;382;p58"/>
          <p:cNvSpPr txBox="1"/>
          <p:nvPr>
            <p:ph idx="4294967295" type="subTitle"/>
          </p:nvPr>
        </p:nvSpPr>
        <p:spPr>
          <a:xfrm>
            <a:off x="671250" y="1031925"/>
            <a:ext cx="7801500" cy="382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Build a network for communication / payments :</a:t>
            </a:r>
            <a:endParaRPr/>
          </a:p>
          <a:p>
            <a:pPr indent="0" lvl="0" marL="0" rtl="0" algn="l">
              <a:spcBef>
                <a:spcPts val="1200"/>
              </a:spcBef>
              <a:spcAft>
                <a:spcPts val="0"/>
              </a:spcAft>
              <a:buNone/>
            </a:pPr>
            <a:r>
              <a:rPr lang="en"/>
              <a:t>Examples: </a:t>
            </a:r>
            <a:r>
              <a:rPr lang="en" u="sng">
                <a:solidFill>
                  <a:schemeClr val="accent5"/>
                </a:solidFill>
                <a:hlinkClick r:id="rId3">
                  <a:extLst>
                    <a:ext uri="{A12FA001-AC4F-418D-AE19-62706E023703}">
                      <ahyp:hlinkClr val="tx"/>
                    </a:ext>
                  </a:extLst>
                </a:hlinkClick>
              </a:rPr>
              <a:t>https://www.nobsbitcoin.com/introducing-nutband/</a:t>
            </a:r>
            <a:r>
              <a:rPr lang="en"/>
              <a:t> en </a:t>
            </a:r>
            <a:br>
              <a:rPr lang="en"/>
            </a:br>
            <a:r>
              <a:rPr lang="en" u="sng">
                <a:solidFill>
                  <a:schemeClr val="accent5"/>
                </a:solidFill>
                <a:hlinkClick r:id="rId4">
                  <a:extLst>
                    <a:ext uri="{A12FA001-AC4F-418D-AE19-62706E023703}">
                      <ahyp:hlinkClr val="tx"/>
                    </a:ext>
                  </a:extLst>
                </a:hlinkClick>
              </a:rPr>
              <a:t>https://reticulum.network/</a:t>
            </a:r>
            <a:r>
              <a:rPr lang="en"/>
              <a:t> </a:t>
            </a:r>
            <a:br>
              <a:rPr lang="en"/>
            </a:br>
            <a:br>
              <a:rPr lang="en"/>
            </a:br>
            <a:r>
              <a:rPr lang="en"/>
              <a:t>Why not build a Belgian/Dutch Meshtadel? </a:t>
            </a:r>
            <a:endParaRPr/>
          </a:p>
          <a:p>
            <a:pPr indent="0" lvl="0" marL="0" rtl="0" algn="l">
              <a:spcBef>
                <a:spcPts val="1200"/>
              </a:spcBef>
              <a:spcAft>
                <a:spcPts val="120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9"/>
          <p:cNvSpPr txBox="1"/>
          <p:nvPr>
            <p:ph type="ctrTitle"/>
          </p:nvPr>
        </p:nvSpPr>
        <p:spPr>
          <a:xfrm>
            <a:off x="671250" y="990800"/>
            <a:ext cx="7801500" cy="639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Future Europe</a:t>
            </a:r>
            <a:endParaRPr/>
          </a:p>
        </p:txBody>
      </p:sp>
      <p:sp>
        <p:nvSpPr>
          <p:cNvPr id="388" name="Google Shape;388;p59"/>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523"/>
              <a:buNone/>
            </a:pPr>
            <a:r>
              <a:rPr lang="en" sz="1297">
                <a:latin typeface="Comfortaa"/>
                <a:ea typeface="Comfortaa"/>
                <a:cs typeface="Comfortaa"/>
                <a:sym typeface="Comfortaa"/>
              </a:rPr>
              <a:t>One version of your persona will be “upper layer” : </a:t>
            </a:r>
            <a:br>
              <a:rPr lang="en" sz="1297">
                <a:latin typeface="Comfortaa"/>
                <a:ea typeface="Comfortaa"/>
                <a:cs typeface="Comfortaa"/>
                <a:sym typeface="Comfortaa"/>
              </a:rPr>
            </a:br>
            <a:r>
              <a:rPr lang="en" sz="1297">
                <a:latin typeface="Comfortaa"/>
                <a:ea typeface="Comfortaa"/>
                <a:cs typeface="Comfortaa"/>
                <a:sym typeface="Comfortaa"/>
              </a:rPr>
              <a:t>OK, happy and have a full star rating watching TV</a:t>
            </a:r>
            <a:endParaRPr sz="1297">
              <a:latin typeface="Comfortaa"/>
              <a:ea typeface="Comfortaa"/>
              <a:cs typeface="Comfortaa"/>
              <a:sym typeface="Comfortaa"/>
            </a:endParaRPr>
          </a:p>
          <a:p>
            <a:pPr indent="0" lvl="0" marL="0" rtl="0" algn="ctr">
              <a:spcBef>
                <a:spcPts val="0"/>
              </a:spcBef>
              <a:spcAft>
                <a:spcPts val="0"/>
              </a:spcAft>
              <a:buSzPts val="523"/>
              <a:buNone/>
            </a:pPr>
            <a:r>
              <a:t/>
            </a:r>
            <a:endParaRPr sz="1297">
              <a:latin typeface="Comfortaa"/>
              <a:ea typeface="Comfortaa"/>
              <a:cs typeface="Comfortaa"/>
              <a:sym typeface="Comfortaa"/>
            </a:endParaRPr>
          </a:p>
          <a:p>
            <a:pPr indent="0" lvl="0" marL="0" rtl="0" algn="ctr">
              <a:spcBef>
                <a:spcPts val="0"/>
              </a:spcBef>
              <a:spcAft>
                <a:spcPts val="0"/>
              </a:spcAft>
              <a:buSzPts val="523"/>
              <a:buNone/>
            </a:pPr>
            <a:r>
              <a:rPr lang="en" sz="1297">
                <a:latin typeface="Comfortaa"/>
                <a:ea typeface="Comfortaa"/>
                <a:cs typeface="Comfortaa"/>
                <a:sym typeface="Comfortaa"/>
              </a:rPr>
              <a:t>Another version of you (the real you) will use bitcoin, VPNs, encrypting everything, </a:t>
            </a:r>
            <a:br>
              <a:rPr lang="en" sz="1297">
                <a:latin typeface="Comfortaa"/>
                <a:ea typeface="Comfortaa"/>
                <a:cs typeface="Comfortaa"/>
                <a:sym typeface="Comfortaa"/>
              </a:rPr>
            </a:br>
            <a:r>
              <a:rPr lang="en" sz="1297">
                <a:latin typeface="Comfortaa"/>
                <a:ea typeface="Comfortaa"/>
                <a:cs typeface="Comfortaa"/>
                <a:sym typeface="Comfortaa"/>
              </a:rPr>
              <a:t>living in a (virtual)citadel</a:t>
            </a:r>
            <a:br>
              <a:rPr lang="en" sz="1297">
                <a:latin typeface="Comfortaa"/>
                <a:ea typeface="Comfortaa"/>
                <a:cs typeface="Comfortaa"/>
                <a:sym typeface="Comfortaa"/>
              </a:rPr>
            </a:br>
            <a:r>
              <a:rPr lang="en" sz="1297">
                <a:latin typeface="Comfortaa"/>
                <a:ea typeface="Comfortaa"/>
                <a:cs typeface="Comfortaa"/>
                <a:sym typeface="Comfortaa"/>
              </a:rPr>
              <a:t>and still has a soul</a:t>
            </a:r>
            <a:endParaRPr sz="1297">
              <a:latin typeface="Comfortaa"/>
              <a:ea typeface="Comfortaa"/>
              <a:cs typeface="Comfortaa"/>
              <a:sym typeface="Comfortaa"/>
            </a:endParaRPr>
          </a:p>
        </p:txBody>
      </p:sp>
      <p:pic>
        <p:nvPicPr>
          <p:cNvPr id="389" name="Google Shape;389;p59"/>
          <p:cNvPicPr preferRelativeResize="0"/>
          <p:nvPr/>
        </p:nvPicPr>
        <p:blipFill>
          <a:blip r:embed="rId3">
            <a:alphaModFix/>
          </a:blip>
          <a:stretch>
            <a:fillRect/>
          </a:stretch>
        </p:blipFill>
        <p:spPr>
          <a:xfrm>
            <a:off x="386150" y="285050"/>
            <a:ext cx="2420349" cy="2420349"/>
          </a:xfrm>
          <a:prstGeom prst="rect">
            <a:avLst/>
          </a:prstGeom>
          <a:noFill/>
          <a:ln>
            <a:noFill/>
          </a:ln>
        </p:spPr>
      </p:pic>
      <p:pic>
        <p:nvPicPr>
          <p:cNvPr id="390" name="Google Shape;390;p59"/>
          <p:cNvPicPr preferRelativeResize="0"/>
          <p:nvPr/>
        </p:nvPicPr>
        <p:blipFill>
          <a:blip r:embed="rId4">
            <a:alphaModFix/>
          </a:blip>
          <a:stretch>
            <a:fillRect/>
          </a:stretch>
        </p:blipFill>
        <p:spPr>
          <a:xfrm>
            <a:off x="6158750" y="248425"/>
            <a:ext cx="2420349" cy="242034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0"/>
          <p:cNvSpPr txBox="1"/>
          <p:nvPr>
            <p:ph idx="4294967295" type="ctrTitle"/>
          </p:nvPr>
        </p:nvSpPr>
        <p:spPr>
          <a:xfrm>
            <a:off x="671250" y="216850"/>
            <a:ext cx="7801500" cy="633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Info and more links / reading material : </a:t>
            </a:r>
            <a:endParaRPr/>
          </a:p>
        </p:txBody>
      </p:sp>
      <p:sp>
        <p:nvSpPr>
          <p:cNvPr id="396" name="Google Shape;396;p60"/>
          <p:cNvSpPr txBox="1"/>
          <p:nvPr>
            <p:ph idx="4294967295" type="subTitle"/>
          </p:nvPr>
        </p:nvSpPr>
        <p:spPr>
          <a:xfrm>
            <a:off x="671250" y="1006000"/>
            <a:ext cx="7801500" cy="3822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u="sng">
                <a:solidFill>
                  <a:schemeClr val="hlink"/>
                </a:solidFill>
                <a:hlinkClick r:id="rId3"/>
              </a:rPr>
              <a:t>https://deadeyes.substack.com/p/eidas-de-great-eu-firewall-is-hier</a:t>
            </a:r>
            <a:endParaRPr/>
          </a:p>
          <a:p>
            <a:pPr indent="0" lvl="0" marL="0" rtl="0" algn="l">
              <a:spcBef>
                <a:spcPts val="1200"/>
              </a:spcBef>
              <a:spcAft>
                <a:spcPts val="0"/>
              </a:spcAft>
              <a:buNone/>
            </a:pPr>
            <a:r>
              <a:rPr lang="en" u="sng">
                <a:solidFill>
                  <a:schemeClr val="hlink"/>
                </a:solidFill>
                <a:hlinkClick r:id="rId4"/>
              </a:rPr>
              <a:t>https://digital-strategy.ec.europa.eu/en/policies/eidas-regulation</a:t>
            </a:r>
            <a:endParaRPr/>
          </a:p>
          <a:p>
            <a:pPr indent="0" lvl="0" marL="0" rtl="0" algn="l">
              <a:spcBef>
                <a:spcPts val="1200"/>
              </a:spcBef>
              <a:spcAft>
                <a:spcPts val="0"/>
              </a:spcAft>
              <a:buNone/>
            </a:pPr>
            <a:r>
              <a:rPr lang="en" u="sng">
                <a:solidFill>
                  <a:schemeClr val="hlink"/>
                </a:solidFill>
                <a:hlinkClick r:id="rId5"/>
              </a:rPr>
              <a:t>https://tuta.com/blog/fourteen-eyes-countries/</a:t>
            </a:r>
            <a:r>
              <a:rPr lang="en"/>
              <a:t> </a:t>
            </a:r>
            <a:endParaRPr/>
          </a:p>
          <a:p>
            <a:pPr indent="0" lvl="0" marL="0" rtl="0" algn="l">
              <a:spcBef>
                <a:spcPts val="1200"/>
              </a:spcBef>
              <a:spcAft>
                <a:spcPts val="0"/>
              </a:spcAft>
              <a:buNone/>
            </a:pPr>
            <a:r>
              <a:rPr lang="en" u="sng">
                <a:solidFill>
                  <a:schemeClr val="hlink"/>
                </a:solidFill>
                <a:hlinkClick r:id="rId6"/>
              </a:rPr>
              <a:t>https://en.wikipedia.org/wiki/Zhima_Credit</a:t>
            </a:r>
            <a:r>
              <a:rPr lang="en"/>
              <a:t> </a:t>
            </a:r>
            <a:endParaRPr/>
          </a:p>
          <a:p>
            <a:pPr indent="0" lvl="0" marL="0" rtl="0" algn="l">
              <a:spcBef>
                <a:spcPts val="1200"/>
              </a:spcBef>
              <a:spcAft>
                <a:spcPts val="0"/>
              </a:spcAft>
              <a:buNone/>
            </a:pPr>
            <a:r>
              <a:rPr lang="en" u="sng">
                <a:solidFill>
                  <a:schemeClr val="hlink"/>
                </a:solidFill>
                <a:hlinkClick r:id="rId7"/>
              </a:rPr>
              <a:t>https://www.euractiv.com/section/cybersecurity/news/defence-industry-wants-data-localisation-and-contractual-guarantees-in-eu-cloud-scheme/</a:t>
            </a:r>
            <a:endParaRPr/>
          </a:p>
          <a:p>
            <a:pPr indent="0" lvl="0" marL="0" rtl="0" algn="l">
              <a:spcBef>
                <a:spcPts val="1200"/>
              </a:spcBef>
              <a:spcAft>
                <a:spcPts val="0"/>
              </a:spcAft>
              <a:buNone/>
            </a:pPr>
            <a:r>
              <a:rPr lang="en" u="sng">
                <a:solidFill>
                  <a:schemeClr val="hlink"/>
                </a:solidFill>
                <a:hlinkClick r:id="rId8"/>
              </a:rPr>
              <a:t>https://deadeyes.substack.com/p/de-15-minuten-stad-district-9-antwerpen</a:t>
            </a:r>
            <a:endParaRPr/>
          </a:p>
          <a:p>
            <a:pPr indent="0" lvl="0" marL="0" rtl="0" algn="l">
              <a:spcBef>
                <a:spcPts val="1200"/>
              </a:spcBef>
              <a:spcAft>
                <a:spcPts val="0"/>
              </a:spcAft>
              <a:buNone/>
            </a:pPr>
            <a:r>
              <a:rPr lang="en" u="sng">
                <a:solidFill>
                  <a:schemeClr val="hlink"/>
                </a:solidFill>
                <a:hlinkClick r:id="rId9"/>
              </a:rPr>
              <a:t>https://archive.ph/7ZaFr</a:t>
            </a:r>
            <a:r>
              <a:rPr lang="en"/>
              <a:t> EU Data Protection law</a:t>
            </a:r>
            <a:endParaRPr/>
          </a:p>
          <a:p>
            <a:pPr indent="0" lvl="0" marL="0" rtl="0" algn="l">
              <a:spcBef>
                <a:spcPts val="1200"/>
              </a:spcBef>
              <a:spcAft>
                <a:spcPts val="1200"/>
              </a:spcAft>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1"/>
          <p:cNvSpPr txBox="1"/>
          <p:nvPr>
            <p:ph type="ctrTitle"/>
          </p:nvPr>
        </p:nvSpPr>
        <p:spPr>
          <a:xfrm>
            <a:off x="671250" y="990800"/>
            <a:ext cx="7801500" cy="639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THANK YOU</a:t>
            </a:r>
            <a:endParaRPr/>
          </a:p>
        </p:txBody>
      </p:sp>
      <p:sp>
        <p:nvSpPr>
          <p:cNvPr id="402" name="Google Shape;402;p61"/>
          <p:cNvSpPr txBox="1"/>
          <p:nvPr>
            <p:ph idx="1" type="subTitle"/>
          </p:nvPr>
        </p:nvSpPr>
        <p:spPr>
          <a:xfrm>
            <a:off x="671250" y="4267875"/>
            <a:ext cx="7801500" cy="37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523"/>
              <a:buNone/>
            </a:pPr>
            <a:r>
              <a:rPr lang="en" sz="1297">
                <a:latin typeface="Comfortaa"/>
                <a:ea typeface="Comfortaa"/>
                <a:cs typeface="Comfortaa"/>
                <a:sym typeface="Comfortaa"/>
              </a:rPr>
              <a:t>reactie@allesvoorbitcoin.be</a:t>
            </a:r>
            <a:endParaRPr sz="1297">
              <a:latin typeface="Comfortaa"/>
              <a:ea typeface="Comfortaa"/>
              <a:cs typeface="Comfortaa"/>
              <a:sym typeface="Comforta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2"/>
          <p:cNvSpPr txBox="1"/>
          <p:nvPr>
            <p:ph idx="4294967295" type="ctrTitle"/>
          </p:nvPr>
        </p:nvSpPr>
        <p:spPr>
          <a:xfrm>
            <a:off x="2273825" y="317275"/>
            <a:ext cx="4760700" cy="611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Comfortaa Medium"/>
                <a:ea typeface="Comfortaa Medium"/>
                <a:cs typeface="Comfortaa Medium"/>
                <a:sym typeface="Comfortaa Medium"/>
              </a:rPr>
              <a:t>value 4 value? tipjar</a:t>
            </a:r>
            <a:endParaRPr>
              <a:latin typeface="Comfortaa Medium"/>
              <a:ea typeface="Comfortaa Medium"/>
              <a:cs typeface="Comfortaa Medium"/>
              <a:sym typeface="Comfortaa Medium"/>
            </a:endParaRPr>
          </a:p>
        </p:txBody>
      </p:sp>
      <p:sp>
        <p:nvSpPr>
          <p:cNvPr id="408" name="Google Shape;408;p62"/>
          <p:cNvSpPr txBox="1"/>
          <p:nvPr/>
        </p:nvSpPr>
        <p:spPr>
          <a:xfrm>
            <a:off x="1918338" y="3082275"/>
            <a:ext cx="1575900" cy="9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accent3"/>
              </a:solidFill>
              <a:latin typeface="Average"/>
              <a:ea typeface="Average"/>
              <a:cs typeface="Average"/>
              <a:sym typeface="Average"/>
            </a:endParaRPr>
          </a:p>
        </p:txBody>
      </p:sp>
      <p:sp>
        <p:nvSpPr>
          <p:cNvPr id="409" name="Google Shape;409;p62"/>
          <p:cNvSpPr txBox="1"/>
          <p:nvPr/>
        </p:nvSpPr>
        <p:spPr>
          <a:xfrm>
            <a:off x="3762350" y="819475"/>
            <a:ext cx="1520700" cy="449100"/>
          </a:xfrm>
          <a:prstGeom prst="rect">
            <a:avLst/>
          </a:prstGeom>
          <a:solidFill>
            <a:srgbClr val="FFE599"/>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Average"/>
                <a:ea typeface="Average"/>
                <a:cs typeface="Average"/>
                <a:sym typeface="Average"/>
              </a:rPr>
              <a:t>Lightning</a:t>
            </a:r>
            <a:endParaRPr sz="1800">
              <a:solidFill>
                <a:schemeClr val="lt1"/>
              </a:solidFill>
              <a:latin typeface="Average"/>
              <a:ea typeface="Average"/>
              <a:cs typeface="Average"/>
              <a:sym typeface="Average"/>
            </a:endParaRPr>
          </a:p>
        </p:txBody>
      </p:sp>
      <p:sp>
        <p:nvSpPr>
          <p:cNvPr id="410" name="Google Shape;410;p62"/>
          <p:cNvSpPr txBox="1"/>
          <p:nvPr/>
        </p:nvSpPr>
        <p:spPr>
          <a:xfrm>
            <a:off x="3290363" y="4282175"/>
            <a:ext cx="2830500" cy="38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400"/>
              </a:spcAft>
              <a:buNone/>
            </a:pPr>
            <a:r>
              <a:rPr b="1" lang="en" sz="1300">
                <a:solidFill>
                  <a:srgbClr val="DCDCDC"/>
                </a:solidFill>
                <a:highlight>
                  <a:srgbClr val="1D1F21"/>
                </a:highlight>
                <a:latin typeface="Roboto Mono"/>
                <a:ea typeface="Roboto Mono"/>
                <a:cs typeface="Roboto Mono"/>
                <a:sym typeface="Roboto Mono"/>
              </a:rPr>
              <a:t>mr21</a:t>
            </a:r>
            <a:r>
              <a:rPr b="1" lang="en" sz="1300">
                <a:solidFill>
                  <a:srgbClr val="DCDCDC"/>
                </a:solidFill>
                <a:highlight>
                  <a:srgbClr val="1D1F21"/>
                </a:highlight>
                <a:latin typeface="Roboto Mono"/>
                <a:ea typeface="Roboto Mono"/>
                <a:cs typeface="Roboto Mono"/>
                <a:sym typeface="Roboto Mono"/>
              </a:rPr>
              <a:t>@walletofsatoshi.com</a:t>
            </a:r>
            <a:endParaRPr sz="1800">
              <a:solidFill>
                <a:schemeClr val="accent3"/>
              </a:solidFill>
              <a:latin typeface="Average"/>
              <a:ea typeface="Average"/>
              <a:cs typeface="Average"/>
              <a:sym typeface="Average"/>
            </a:endParaRPr>
          </a:p>
        </p:txBody>
      </p:sp>
      <p:sp>
        <p:nvSpPr>
          <p:cNvPr id="411" name="Google Shape;411;p62"/>
          <p:cNvSpPr txBox="1"/>
          <p:nvPr/>
        </p:nvSpPr>
        <p:spPr>
          <a:xfrm>
            <a:off x="1145563" y="1197675"/>
            <a:ext cx="7257600" cy="41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497">
                <a:solidFill>
                  <a:schemeClr val="accent3"/>
                </a:solidFill>
                <a:latin typeface="Courier New"/>
                <a:ea typeface="Courier New"/>
                <a:cs typeface="Courier New"/>
                <a:sym typeface="Courier New"/>
              </a:rPr>
              <a:t>Other </a:t>
            </a:r>
            <a:r>
              <a:rPr lang="en" sz="1297">
                <a:solidFill>
                  <a:schemeClr val="accent3"/>
                </a:solidFill>
                <a:latin typeface="Courier New"/>
                <a:ea typeface="Courier New"/>
                <a:cs typeface="Courier New"/>
                <a:sym typeface="Courier New"/>
              </a:rPr>
              <a:t>options:  </a:t>
            </a:r>
            <a:r>
              <a:rPr lang="en" sz="1297">
                <a:solidFill>
                  <a:schemeClr val="accent3"/>
                </a:solidFill>
                <a:latin typeface="Courier New"/>
                <a:ea typeface="Courier New"/>
                <a:cs typeface="Courier New"/>
                <a:sym typeface="Courier New"/>
              </a:rPr>
              <a:t> </a:t>
            </a:r>
            <a:r>
              <a:rPr lang="en" sz="1297" u="sng">
                <a:solidFill>
                  <a:schemeClr val="hlink"/>
                </a:solidFill>
                <a:latin typeface="Courier New"/>
                <a:ea typeface="Courier New"/>
                <a:cs typeface="Courier New"/>
                <a:sym typeface="Courier New"/>
                <a:hlinkClick r:id="rId3"/>
              </a:rPr>
              <a:t>https://allesvoorbitcoin.be/</a:t>
            </a:r>
            <a:r>
              <a:rPr lang="en" sz="1297" u="sng">
                <a:solidFill>
                  <a:schemeClr val="hlink"/>
                </a:solidFill>
                <a:latin typeface="Courier New"/>
                <a:ea typeface="Courier New"/>
                <a:cs typeface="Courier New"/>
                <a:sym typeface="Courier New"/>
                <a:hlinkClick r:id="rId4"/>
              </a:rPr>
              <a:t>donate</a:t>
            </a:r>
            <a:endParaRPr sz="1297">
              <a:solidFill>
                <a:schemeClr val="accent3"/>
              </a:solidFill>
              <a:latin typeface="Courier New"/>
              <a:ea typeface="Courier New"/>
              <a:cs typeface="Courier New"/>
              <a:sym typeface="Courier New"/>
            </a:endParaRPr>
          </a:p>
        </p:txBody>
      </p:sp>
      <p:pic>
        <p:nvPicPr>
          <p:cNvPr id="412" name="Google Shape;412;p62" title="mr21_l.png"/>
          <p:cNvPicPr preferRelativeResize="0"/>
          <p:nvPr/>
        </p:nvPicPr>
        <p:blipFill>
          <a:blip r:embed="rId5">
            <a:alphaModFix/>
          </a:blip>
          <a:stretch>
            <a:fillRect/>
          </a:stretch>
        </p:blipFill>
        <p:spPr>
          <a:xfrm>
            <a:off x="3322538" y="1881875"/>
            <a:ext cx="2400300" cy="2400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